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Roboto"/>
      <p:regular r:id="rId32"/>
      <p:bold r:id="rId33"/>
      <p:italic r:id="rId34"/>
      <p:boldItalic r:id="rId35"/>
    </p:embeddedFont>
    <p:embeddedFont>
      <p:font typeface="Montserrat"/>
      <p:regular r:id="rId36"/>
      <p:bold r:id="rId37"/>
      <p:italic r:id="rId38"/>
      <p:boldItalic r:id="rId39"/>
    </p:embeddedFont>
    <p:embeddedFont>
      <p:font typeface="Lato"/>
      <p:regular r:id="rId40"/>
      <p:bold r:id="rId41"/>
      <p:italic r:id="rId42"/>
      <p:boldItalic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regular.fntdata"/><Relationship Id="rId20" Type="http://schemas.openxmlformats.org/officeDocument/2006/relationships/slide" Target="slides/slide15.xml"/><Relationship Id="rId42" Type="http://schemas.openxmlformats.org/officeDocument/2006/relationships/font" Target="fonts/Lato-italic.fntdata"/><Relationship Id="rId41" Type="http://schemas.openxmlformats.org/officeDocument/2006/relationships/font" Target="fonts/Lato-bold.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Lato-bold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bold.fntdata"/><Relationship Id="rId10" Type="http://schemas.openxmlformats.org/officeDocument/2006/relationships/slide" Target="slides/slide5.xml"/><Relationship Id="rId32" Type="http://schemas.openxmlformats.org/officeDocument/2006/relationships/font" Target="fonts/Roboto-regular.fntdata"/><Relationship Id="rId13" Type="http://schemas.openxmlformats.org/officeDocument/2006/relationships/slide" Target="slides/slide8.xml"/><Relationship Id="rId35" Type="http://schemas.openxmlformats.org/officeDocument/2006/relationships/font" Target="fonts/Roboto-boldItalic.fntdata"/><Relationship Id="rId12" Type="http://schemas.openxmlformats.org/officeDocument/2006/relationships/slide" Target="slides/slide7.xml"/><Relationship Id="rId34" Type="http://schemas.openxmlformats.org/officeDocument/2006/relationships/font" Target="fonts/Roboto-italic.fntdata"/><Relationship Id="rId15" Type="http://schemas.openxmlformats.org/officeDocument/2006/relationships/slide" Target="slides/slide10.xml"/><Relationship Id="rId37" Type="http://schemas.openxmlformats.org/officeDocument/2006/relationships/font" Target="fonts/Montserrat-bold.fntdata"/><Relationship Id="rId14" Type="http://schemas.openxmlformats.org/officeDocument/2006/relationships/slide" Target="slides/slide9.xml"/><Relationship Id="rId36" Type="http://schemas.openxmlformats.org/officeDocument/2006/relationships/font" Target="fonts/Montserrat-regular.fntdata"/><Relationship Id="rId17" Type="http://schemas.openxmlformats.org/officeDocument/2006/relationships/slide" Target="slides/slide12.xml"/><Relationship Id="rId39" Type="http://schemas.openxmlformats.org/officeDocument/2006/relationships/font" Target="fonts/Montserrat-boldItalic.fntdata"/><Relationship Id="rId16" Type="http://schemas.openxmlformats.org/officeDocument/2006/relationships/slide" Target="slides/slide11.xml"/><Relationship Id="rId38" Type="http://schemas.openxmlformats.org/officeDocument/2006/relationships/font" Target="fonts/Montserrat-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720294ed6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720294ed6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20294ed6c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20294ed6c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720294ed6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720294ed6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20294ed6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20294ed6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720294ed6c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20294ed6c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720294ed6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720294ed6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724b4a602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724b4a602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724b4a602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724b4a602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724b4a602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24b4a602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Google Shape;321;g724b4a602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724b4a602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24b4a602e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24b4a602e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724b4a602e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724b4a602e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724b4a602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724b4a602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724b4a602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724b4a602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724b4a602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724b4a602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c47d239d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c47d239d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75ee3aeae7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75ee3aeae7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ca7fb790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ca7fb790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ca7fb790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ca7fb790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6c303232fd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6c303232fd_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20294ed6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20294ed6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720294ed6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720294ed6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720294ed6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720294ed6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720294ed6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20294ed6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p:cSld name="SECTION_TITLE_AND_DESCRIPTION_1">
    <p:spTree>
      <p:nvGrpSpPr>
        <p:cNvPr id="130" name="Shape 130"/>
        <p:cNvGrpSpPr/>
        <p:nvPr/>
      </p:nvGrpSpPr>
      <p:grpSpPr>
        <a:xfrm>
          <a:off x="0" y="0"/>
          <a:ext cx="0" cy="0"/>
          <a:chOff x="0" y="0"/>
          <a:chExt cx="0" cy="0"/>
        </a:xfrm>
      </p:grpSpPr>
      <p:pic>
        <p:nvPicPr>
          <p:cNvPr descr="Side view of hands writing in a notebook at a cafe" id="131" name="Google Shape;131;p13"/>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32" name="Google Shape;132;p13"/>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13"/>
          <p:cNvGrpSpPr/>
          <p:nvPr/>
        </p:nvGrpSpPr>
        <p:grpSpPr>
          <a:xfrm>
            <a:off x="830392" y="1191256"/>
            <a:ext cx="745763" cy="45826"/>
            <a:chOff x="4580561" y="2589004"/>
            <a:chExt cx="1064464" cy="25200"/>
          </a:xfrm>
        </p:grpSpPr>
        <p:sp>
          <p:nvSpPr>
            <p:cNvPr id="134" name="Google Shape;134;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 name="Google Shape;136;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37" name="Google Shape;137;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38" name="Google Shape;138;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39" name="Google Shape;139;p13"/>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1 2">
  <p:cSld name="SECTION_TITLE_AND_DESCRIPTION_1_2">
    <p:spTree>
      <p:nvGrpSpPr>
        <p:cNvPr id="140" name="Shape 140"/>
        <p:cNvGrpSpPr/>
        <p:nvPr/>
      </p:nvGrpSpPr>
      <p:grpSpPr>
        <a:xfrm>
          <a:off x="0" y="0"/>
          <a:ext cx="0" cy="0"/>
          <a:chOff x="0" y="0"/>
          <a:chExt cx="0" cy="0"/>
        </a:xfrm>
      </p:grpSpPr>
      <p:pic>
        <p:nvPicPr>
          <p:cNvPr id="141" name="Google Shape;141;p14"/>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42" name="Google Shape;142;p14"/>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 name="Google Shape;143;p14"/>
          <p:cNvGrpSpPr/>
          <p:nvPr/>
        </p:nvGrpSpPr>
        <p:grpSpPr>
          <a:xfrm>
            <a:off x="830392" y="1191256"/>
            <a:ext cx="745763" cy="45826"/>
            <a:chOff x="4580561" y="2589004"/>
            <a:chExt cx="1064464" cy="25200"/>
          </a:xfrm>
        </p:grpSpPr>
        <p:sp>
          <p:nvSpPr>
            <p:cNvPr id="144" name="Google Shape;144;p14"/>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4"/>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 name="Google Shape;146;p14"/>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47" name="Google Shape;147;p14"/>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48" name="Google Shape;148;p14"/>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49" name="Google Shape;149;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28.png"/><Relationship Id="rId4" Type="http://schemas.openxmlformats.org/officeDocument/2006/relationships/image" Target="../media/image23.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9.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image" Target="../media/image7.png"/><Relationship Id="rId9" Type="http://schemas.openxmlformats.org/officeDocument/2006/relationships/image" Target="../media/image10.png"/><Relationship Id="rId5" Type="http://schemas.openxmlformats.org/officeDocument/2006/relationships/image" Target="../media/image3.png"/><Relationship Id="rId6" Type="http://schemas.openxmlformats.org/officeDocument/2006/relationships/image" Target="../media/image9.png"/><Relationship Id="rId7" Type="http://schemas.openxmlformats.org/officeDocument/2006/relationships/image" Target="../media/image1.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 name="Shape 153"/>
        <p:cNvGrpSpPr/>
        <p:nvPr/>
      </p:nvGrpSpPr>
      <p:grpSpPr>
        <a:xfrm>
          <a:off x="0" y="0"/>
          <a:ext cx="0" cy="0"/>
          <a:chOff x="0" y="0"/>
          <a:chExt cx="0" cy="0"/>
        </a:xfrm>
      </p:grpSpPr>
      <p:sp>
        <p:nvSpPr>
          <p:cNvPr id="154" name="Google Shape;154;p15"/>
          <p:cNvSpPr txBox="1"/>
          <p:nvPr>
            <p:ph type="ctrTitle"/>
          </p:nvPr>
        </p:nvSpPr>
        <p:spPr>
          <a:xfrm>
            <a:off x="729450" y="1322450"/>
            <a:ext cx="3787800" cy="144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Project 3</a:t>
            </a:r>
            <a:endParaRPr b="1"/>
          </a:p>
          <a:p>
            <a:pPr indent="0" lvl="0" marL="0" rtl="0" algn="l">
              <a:spcBef>
                <a:spcPts val="0"/>
              </a:spcBef>
              <a:spcAft>
                <a:spcPts val="0"/>
              </a:spcAft>
              <a:buNone/>
            </a:pPr>
            <a:r>
              <a:rPr b="1" lang="en"/>
              <a:t>Bikify</a:t>
            </a:r>
            <a:endParaRPr b="1"/>
          </a:p>
        </p:txBody>
      </p:sp>
      <p:sp>
        <p:nvSpPr>
          <p:cNvPr id="155" name="Google Shape;155;p15"/>
          <p:cNvSpPr txBox="1"/>
          <p:nvPr>
            <p:ph idx="1" type="subTitle"/>
          </p:nvPr>
        </p:nvSpPr>
        <p:spPr>
          <a:xfrm>
            <a:off x="729600" y="2921750"/>
            <a:ext cx="3787800" cy="82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700">
                <a:solidFill>
                  <a:srgbClr val="FFFFFF"/>
                </a:solidFill>
                <a:highlight>
                  <a:srgbClr val="7451EB"/>
                </a:highlight>
                <a:latin typeface="Montserrat"/>
                <a:ea typeface="Montserrat"/>
                <a:cs typeface="Montserrat"/>
                <a:sym typeface="Montserrat"/>
              </a:rPr>
              <a:t>Louez votre Vélo à Nantes et Lyon</a:t>
            </a:r>
            <a:endParaRPr b="1" sz="1700">
              <a:solidFill>
                <a:srgbClr val="FFFFFF"/>
              </a:solidFill>
              <a:highlight>
                <a:srgbClr val="7451EB"/>
              </a:highlight>
              <a:latin typeface="Montserrat"/>
              <a:ea typeface="Montserrat"/>
              <a:cs typeface="Montserrat"/>
              <a:sym typeface="Montserrat"/>
            </a:endParaRPr>
          </a:p>
          <a:p>
            <a:pPr indent="0" lvl="0" marL="0" rtl="0" algn="l">
              <a:spcBef>
                <a:spcPts val="0"/>
              </a:spcBef>
              <a:spcAft>
                <a:spcPts val="0"/>
              </a:spcAft>
              <a:buNone/>
            </a:pPr>
            <a:r>
              <a:t/>
            </a:r>
            <a:endParaRPr/>
          </a:p>
        </p:txBody>
      </p:sp>
      <p:pic>
        <p:nvPicPr>
          <p:cNvPr id="156" name="Google Shape;156;p15"/>
          <p:cNvPicPr preferRelativeResize="0"/>
          <p:nvPr/>
        </p:nvPicPr>
        <p:blipFill>
          <a:blip r:embed="rId3">
            <a:alphaModFix/>
          </a:blip>
          <a:stretch>
            <a:fillRect/>
          </a:stretch>
        </p:blipFill>
        <p:spPr>
          <a:xfrm>
            <a:off x="7446614" y="0"/>
            <a:ext cx="1402772" cy="5143499"/>
          </a:xfrm>
          <a:prstGeom prst="rect">
            <a:avLst/>
          </a:prstGeom>
          <a:noFill/>
          <a:ln>
            <a:noFill/>
          </a:ln>
        </p:spPr>
      </p:pic>
      <p:pic>
        <p:nvPicPr>
          <p:cNvPr id="157" name="Google Shape;157;p15"/>
          <p:cNvPicPr preferRelativeResize="0"/>
          <p:nvPr/>
        </p:nvPicPr>
        <p:blipFill>
          <a:blip r:embed="rId4">
            <a:alphaModFix/>
          </a:blip>
          <a:stretch>
            <a:fillRect/>
          </a:stretch>
        </p:blipFill>
        <p:spPr>
          <a:xfrm>
            <a:off x="4172404" y="1074750"/>
            <a:ext cx="3178225" cy="29939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24"/>
          <p:cNvSpPr txBox="1"/>
          <p:nvPr>
            <p:ph type="title"/>
          </p:nvPr>
        </p:nvSpPr>
        <p:spPr>
          <a:xfrm>
            <a:off x="1074400" y="925515"/>
            <a:ext cx="3954600" cy="563400"/>
          </a:xfrm>
          <a:prstGeom prst="rect">
            <a:avLst/>
          </a:prstGeom>
        </p:spPr>
        <p:txBody>
          <a:bodyPr anchorCtr="0" anchor="t" bIns="91425" lIns="91425" spcFirstLastPara="1" rIns="91425" wrap="square" tIns="91425">
            <a:noAutofit/>
          </a:bodyPr>
          <a:lstStyle/>
          <a:p>
            <a:pPr indent="0" lvl="0" marL="0" rtl="0" algn="l">
              <a:lnSpc>
                <a:spcPct val="96000"/>
              </a:lnSpc>
              <a:spcBef>
                <a:spcPts val="1000"/>
              </a:spcBef>
              <a:spcAft>
                <a:spcPts val="0"/>
              </a:spcAft>
              <a:buNone/>
            </a:pPr>
            <a:r>
              <a:t/>
            </a:r>
            <a:endParaRPr b="1" sz="1400" u="sng">
              <a:latin typeface="Lato"/>
              <a:ea typeface="Lato"/>
              <a:cs typeface="Lato"/>
              <a:sym typeface="Lato"/>
            </a:endParaRPr>
          </a:p>
          <a:p>
            <a:pPr indent="0" lvl="0" marL="457200" rtl="0" algn="l">
              <a:lnSpc>
                <a:spcPct val="115000"/>
              </a:lnSpc>
              <a:spcBef>
                <a:spcPts val="1200"/>
              </a:spcBef>
              <a:spcAft>
                <a:spcPts val="0"/>
              </a:spcAft>
              <a:buNone/>
            </a:pPr>
            <a:r>
              <a:t/>
            </a:r>
            <a:endParaRPr sz="1400">
              <a:latin typeface="Lato"/>
              <a:ea typeface="Lato"/>
              <a:cs typeface="Lato"/>
              <a:sym typeface="Lato"/>
            </a:endParaRPr>
          </a:p>
          <a:p>
            <a:pPr indent="0" lvl="0" marL="457200" rtl="0" algn="l">
              <a:lnSpc>
                <a:spcPct val="115000"/>
              </a:lnSpc>
              <a:spcBef>
                <a:spcPts val="1200"/>
              </a:spcBef>
              <a:spcAft>
                <a:spcPts val="0"/>
              </a:spcAft>
              <a:buNone/>
            </a:pP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3000"/>
          </a:p>
        </p:txBody>
      </p:sp>
      <p:sp>
        <p:nvSpPr>
          <p:cNvPr id="241" name="Google Shape;241;p24"/>
          <p:cNvSpPr txBox="1"/>
          <p:nvPr/>
        </p:nvSpPr>
        <p:spPr>
          <a:xfrm>
            <a:off x="1056750" y="861750"/>
            <a:ext cx="7030500" cy="3420000"/>
          </a:xfrm>
          <a:prstGeom prst="rect">
            <a:avLst/>
          </a:prstGeom>
          <a:noFill/>
          <a:ln>
            <a:noFill/>
          </a:ln>
        </p:spPr>
        <p:txBody>
          <a:bodyPr anchorCtr="0" anchor="t" bIns="91425" lIns="91425" spcFirstLastPara="1" rIns="91425" wrap="square" tIns="91425">
            <a:noAutofit/>
          </a:bodyPr>
          <a:lstStyle/>
          <a:p>
            <a:pPr indent="0" lvl="0" marL="0" rtl="0" algn="ctr">
              <a:lnSpc>
                <a:spcPct val="96000"/>
              </a:lnSpc>
              <a:spcBef>
                <a:spcPts val="1200"/>
              </a:spcBef>
              <a:spcAft>
                <a:spcPts val="0"/>
              </a:spcAft>
              <a:buNone/>
            </a:pPr>
            <a:r>
              <a:rPr lang="en" sz="4800" u="sng">
                <a:solidFill>
                  <a:schemeClr val="lt1"/>
                </a:solidFill>
                <a:latin typeface="Lato"/>
                <a:ea typeface="Lato"/>
                <a:cs typeface="Lato"/>
                <a:sym typeface="Lato"/>
              </a:rPr>
              <a:t>Chapitre II </a:t>
            </a:r>
            <a:br>
              <a:rPr lang="en" sz="4800" u="sng">
                <a:solidFill>
                  <a:schemeClr val="lt1"/>
                </a:solidFill>
                <a:latin typeface="Lato"/>
                <a:ea typeface="Lato"/>
                <a:cs typeface="Lato"/>
                <a:sym typeface="Lato"/>
              </a:rPr>
            </a:br>
            <a:endParaRPr sz="3000" u="sng">
              <a:solidFill>
                <a:schemeClr val="lt1"/>
              </a:solidFill>
              <a:latin typeface="Lato"/>
              <a:ea typeface="Lato"/>
              <a:cs typeface="Lato"/>
              <a:sym typeface="Lato"/>
            </a:endParaRPr>
          </a:p>
          <a:p>
            <a:pPr indent="-419100" lvl="0" marL="457200" rtl="0" algn="l">
              <a:lnSpc>
                <a:spcPct val="96000"/>
              </a:lnSpc>
              <a:spcBef>
                <a:spcPts val="1200"/>
              </a:spcBef>
              <a:spcAft>
                <a:spcPts val="0"/>
              </a:spcAft>
              <a:buClr>
                <a:schemeClr val="lt1"/>
              </a:buClr>
              <a:buSzPts val="3000"/>
              <a:buFont typeface="Lato"/>
              <a:buChar char="-"/>
            </a:pPr>
            <a:r>
              <a:rPr lang="en" sz="3000">
                <a:solidFill>
                  <a:schemeClr val="lt1"/>
                </a:solidFill>
                <a:latin typeface="Lato"/>
                <a:ea typeface="Lato"/>
                <a:cs typeface="Lato"/>
                <a:sym typeface="Lato"/>
              </a:rPr>
              <a:t>Réservation (démo) </a:t>
            </a:r>
            <a:endParaRPr sz="3000">
              <a:solidFill>
                <a:schemeClr val="lt1"/>
              </a:solidFill>
              <a:latin typeface="Lato"/>
              <a:ea typeface="Lato"/>
              <a:cs typeface="Lato"/>
              <a:sym typeface="Lato"/>
            </a:endParaRPr>
          </a:p>
          <a:p>
            <a:pPr indent="-419100" lvl="0" marL="457200" rtl="0" algn="l">
              <a:lnSpc>
                <a:spcPct val="96000"/>
              </a:lnSpc>
              <a:spcBef>
                <a:spcPts val="0"/>
              </a:spcBef>
              <a:spcAft>
                <a:spcPts val="0"/>
              </a:spcAft>
              <a:buClr>
                <a:schemeClr val="lt1"/>
              </a:buClr>
              <a:buSzPts val="3000"/>
              <a:buFont typeface="Lato"/>
              <a:buChar char="-"/>
            </a:pPr>
            <a:r>
              <a:rPr lang="en" sz="3000">
                <a:solidFill>
                  <a:schemeClr val="lt1"/>
                </a:solidFill>
                <a:latin typeface="Lato"/>
                <a:ea typeface="Lato"/>
                <a:cs typeface="Lato"/>
                <a:sym typeface="Lato"/>
              </a:rPr>
              <a:t>API WebStorage</a:t>
            </a:r>
            <a:endParaRPr sz="3000">
              <a:solidFill>
                <a:schemeClr val="lt1"/>
              </a:solidFill>
              <a:latin typeface="Montserrat"/>
              <a:ea typeface="Montserrat"/>
              <a:cs typeface="Montserrat"/>
              <a:sym typeface="Montserra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5"/>
          <p:cNvSpPr txBox="1"/>
          <p:nvPr/>
        </p:nvSpPr>
        <p:spPr>
          <a:xfrm>
            <a:off x="5239513" y="29292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Julia</a:t>
            </a:r>
            <a:endParaRPr sz="1100">
              <a:solidFill>
                <a:schemeClr val="accent1"/>
              </a:solidFill>
              <a:latin typeface="Lato"/>
              <a:ea typeface="Lato"/>
              <a:cs typeface="Lato"/>
              <a:sym typeface="Lato"/>
            </a:endParaRPr>
          </a:p>
        </p:txBody>
      </p:sp>
      <p:sp>
        <p:nvSpPr>
          <p:cNvPr id="247" name="Google Shape;247;p25"/>
          <p:cNvSpPr txBox="1"/>
          <p:nvPr/>
        </p:nvSpPr>
        <p:spPr>
          <a:xfrm>
            <a:off x="3780675" y="83925"/>
            <a:ext cx="1206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ato"/>
              <a:ea typeface="Lato"/>
              <a:cs typeface="Lato"/>
              <a:sym typeface="Lato"/>
            </a:endParaRPr>
          </a:p>
        </p:txBody>
      </p:sp>
      <p:sp>
        <p:nvSpPr>
          <p:cNvPr id="248" name="Google Shape;248;p25"/>
          <p:cNvSpPr txBox="1"/>
          <p:nvPr/>
        </p:nvSpPr>
        <p:spPr>
          <a:xfrm>
            <a:off x="2603250" y="199775"/>
            <a:ext cx="3937500" cy="63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a:ea typeface="Lato"/>
                <a:cs typeface="Lato"/>
                <a:sym typeface="Lato"/>
              </a:rPr>
              <a:t>Encart des détails</a:t>
            </a:r>
            <a:endParaRPr sz="3000">
              <a:solidFill>
                <a:srgbClr val="FFFFFF"/>
              </a:solidFill>
              <a:latin typeface="Lato"/>
              <a:ea typeface="Lato"/>
              <a:cs typeface="Lato"/>
              <a:sym typeface="Lato"/>
            </a:endParaRPr>
          </a:p>
        </p:txBody>
      </p:sp>
      <p:sp>
        <p:nvSpPr>
          <p:cNvPr id="249" name="Google Shape;249;p25"/>
          <p:cNvSpPr txBox="1"/>
          <p:nvPr/>
        </p:nvSpPr>
        <p:spPr>
          <a:xfrm>
            <a:off x="102500" y="1270200"/>
            <a:ext cx="5571600" cy="367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lt1"/>
                </a:solidFill>
                <a:latin typeface="Lato"/>
                <a:ea typeface="Lato"/>
                <a:cs typeface="Lato"/>
                <a:sym typeface="Lato"/>
              </a:rPr>
              <a:t>Informations affichées : </a:t>
            </a:r>
            <a:endParaRPr sz="1600">
              <a:solidFill>
                <a:schemeClr val="lt1"/>
              </a:solidFill>
              <a:latin typeface="Lato"/>
              <a:ea typeface="Lato"/>
              <a:cs typeface="Lato"/>
              <a:sym typeface="Lato"/>
            </a:endParaRPr>
          </a:p>
          <a:p>
            <a:pPr indent="0" lvl="0" marL="0" rtl="0" algn="ctr">
              <a:spcBef>
                <a:spcPts val="0"/>
              </a:spcBef>
              <a:spcAft>
                <a:spcPts val="0"/>
              </a:spcAft>
              <a:buNone/>
            </a:pPr>
            <a:r>
              <a:rPr lang="en" sz="1600">
                <a:solidFill>
                  <a:schemeClr val="lt1"/>
                </a:solidFill>
                <a:latin typeface="Lato"/>
                <a:ea typeface="Lato"/>
                <a:cs typeface="Lato"/>
                <a:sym typeface="Lato"/>
              </a:rPr>
              <a:t>- N</a:t>
            </a:r>
            <a:r>
              <a:rPr lang="en" sz="1600">
                <a:solidFill>
                  <a:schemeClr val="lt1"/>
                </a:solidFill>
                <a:latin typeface="Lato"/>
                <a:ea typeface="Lato"/>
                <a:cs typeface="Lato"/>
                <a:sym typeface="Lato"/>
              </a:rPr>
              <a:t>om de station - Adresse - Nombre de vélos et p</a:t>
            </a:r>
            <a:r>
              <a:rPr lang="en" sz="1600">
                <a:solidFill>
                  <a:schemeClr val="lt1"/>
                </a:solidFill>
                <a:latin typeface="Lato"/>
                <a:ea typeface="Lato"/>
                <a:cs typeface="Lato"/>
                <a:sym typeface="Lato"/>
              </a:rPr>
              <a:t>laces de parking</a:t>
            </a:r>
            <a:r>
              <a:rPr lang="en" sz="1600">
                <a:solidFill>
                  <a:schemeClr val="lt1"/>
                </a:solidFill>
                <a:latin typeface="Lato"/>
                <a:ea typeface="Lato"/>
                <a:cs typeface="Lato"/>
                <a:sym typeface="Lato"/>
              </a:rPr>
              <a:t> </a:t>
            </a:r>
            <a:r>
              <a:rPr lang="en" sz="1600">
                <a:solidFill>
                  <a:schemeClr val="lt1"/>
                </a:solidFill>
                <a:latin typeface="Lato"/>
                <a:ea typeface="Lato"/>
                <a:cs typeface="Lato"/>
                <a:sym typeface="Lato"/>
              </a:rPr>
              <a:t>disponibles </a:t>
            </a:r>
            <a:r>
              <a:rPr lang="en" sz="1600">
                <a:solidFill>
                  <a:schemeClr val="lt1"/>
                </a:solidFill>
                <a:latin typeface="Lato"/>
                <a:ea typeface="Lato"/>
                <a:cs typeface="Lato"/>
                <a:sym typeface="Lato"/>
              </a:rPr>
              <a:t> - État  de la station-</a:t>
            </a:r>
            <a:endParaRPr sz="1600">
              <a:solidFill>
                <a:schemeClr val="lt1"/>
              </a:solidFill>
              <a:latin typeface="Lato"/>
              <a:ea typeface="Lato"/>
              <a:cs typeface="Lato"/>
              <a:sym typeface="Lato"/>
            </a:endParaRPr>
          </a:p>
          <a:p>
            <a:pPr indent="0" lvl="0" marL="0" rtl="0" algn="l">
              <a:spcBef>
                <a:spcPts val="0"/>
              </a:spcBef>
              <a:spcAft>
                <a:spcPts val="0"/>
              </a:spcAft>
              <a:buNone/>
            </a:pPr>
            <a:r>
              <a:rPr lang="en" sz="1600">
                <a:solidFill>
                  <a:schemeClr val="lt1"/>
                </a:solidFill>
                <a:latin typeface="Lato"/>
                <a:ea typeface="Lato"/>
                <a:cs typeface="Lato"/>
                <a:sym typeface="Lato"/>
              </a:rPr>
              <a:t>Sur Desktop :  </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Lors d’un survol une bulle d’information s’affiche(A).</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Lors d’un clic </a:t>
            </a:r>
            <a:r>
              <a:rPr lang="en" sz="1600">
                <a:solidFill>
                  <a:schemeClr val="lt1"/>
                </a:solidFill>
                <a:latin typeface="Lato"/>
                <a:ea typeface="Lato"/>
                <a:cs typeface="Lato"/>
                <a:sym typeface="Lato"/>
              </a:rPr>
              <a:t>la bulle se ferme et  un  formulaire avec </a:t>
            </a:r>
            <a:r>
              <a:rPr lang="en" sz="1600">
                <a:solidFill>
                  <a:schemeClr val="lt1"/>
                </a:solidFill>
                <a:latin typeface="Lato"/>
                <a:ea typeface="Lato"/>
                <a:cs typeface="Lato"/>
                <a:sym typeface="Lato"/>
              </a:rPr>
              <a:t>les informations</a:t>
            </a:r>
            <a:r>
              <a:rPr lang="en" sz="1600">
                <a:solidFill>
                  <a:schemeClr val="lt1"/>
                </a:solidFill>
                <a:latin typeface="Lato"/>
                <a:ea typeface="Lato"/>
                <a:cs typeface="Lato"/>
                <a:sym typeface="Lato"/>
              </a:rPr>
              <a:t> de la station </a:t>
            </a:r>
            <a:r>
              <a:rPr lang="en" sz="1600">
                <a:solidFill>
                  <a:schemeClr val="lt1"/>
                </a:solidFill>
                <a:latin typeface="Lato"/>
                <a:ea typeface="Lato"/>
                <a:cs typeface="Lato"/>
                <a:sym typeface="Lato"/>
              </a:rPr>
              <a:t>sélectionnée</a:t>
            </a:r>
            <a:r>
              <a:rPr lang="en" sz="1600">
                <a:solidFill>
                  <a:schemeClr val="lt1"/>
                </a:solidFill>
                <a:latin typeface="Lato"/>
                <a:ea typeface="Lato"/>
                <a:cs typeface="Lato"/>
                <a:sym typeface="Lato"/>
              </a:rPr>
              <a:t> s’affichent à droite  (B). </a:t>
            </a:r>
            <a:br>
              <a:rPr lang="en" sz="1600">
                <a:solidFill>
                  <a:schemeClr val="lt1"/>
                </a:solidFill>
                <a:latin typeface="Lato"/>
                <a:ea typeface="Lato"/>
                <a:cs typeface="Lato"/>
                <a:sym typeface="Lato"/>
              </a:rPr>
            </a:br>
            <a:endParaRPr sz="1600">
              <a:solidFill>
                <a:schemeClr val="lt1"/>
              </a:solidFill>
              <a:latin typeface="Lato"/>
              <a:ea typeface="Lato"/>
              <a:cs typeface="Lato"/>
              <a:sym typeface="Lato"/>
            </a:endParaRPr>
          </a:p>
          <a:p>
            <a:pPr indent="0" lvl="0" marL="0" rtl="0" algn="l">
              <a:spcBef>
                <a:spcPts val="0"/>
              </a:spcBef>
              <a:spcAft>
                <a:spcPts val="0"/>
              </a:spcAft>
              <a:buNone/>
            </a:pPr>
            <a:r>
              <a:rPr lang="en" sz="1600">
                <a:solidFill>
                  <a:schemeClr val="lt1"/>
                </a:solidFill>
                <a:latin typeface="Lato"/>
                <a:ea typeface="Lato"/>
                <a:cs typeface="Lato"/>
                <a:sym typeface="Lato"/>
              </a:rPr>
              <a:t>Sur Mobile ,tablette ou terminal tactile:</a:t>
            </a:r>
            <a:endParaRPr sz="1600">
              <a:solidFill>
                <a:schemeClr val="lt1"/>
              </a:solidFill>
              <a:latin typeface="Lato"/>
              <a:ea typeface="Lato"/>
              <a:cs typeface="Lato"/>
              <a:sym typeface="Lato"/>
            </a:endParaRPr>
          </a:p>
          <a:p>
            <a:pPr indent="-330200" lvl="0" marL="457200" rtl="0" algn="l">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Lors d’un clic (touché) le formulaire s’affiche avec les </a:t>
            </a:r>
            <a:r>
              <a:rPr lang="en" sz="1600">
                <a:solidFill>
                  <a:schemeClr val="lt1"/>
                </a:solidFill>
                <a:latin typeface="Lato"/>
                <a:ea typeface="Lato"/>
                <a:cs typeface="Lato"/>
                <a:sym typeface="Lato"/>
              </a:rPr>
              <a:t>détails</a:t>
            </a:r>
            <a:r>
              <a:rPr lang="en" sz="1600">
                <a:solidFill>
                  <a:schemeClr val="lt1"/>
                </a:solidFill>
                <a:latin typeface="Lato"/>
                <a:ea typeface="Lato"/>
                <a:cs typeface="Lato"/>
                <a:sym typeface="Lato"/>
              </a:rPr>
              <a:t> de la station sélectionnée (B).</a:t>
            </a:r>
            <a:endParaRPr sz="1600">
              <a:solidFill>
                <a:schemeClr val="lt1"/>
              </a:solidFill>
              <a:latin typeface="Lato"/>
              <a:ea typeface="Lato"/>
              <a:cs typeface="Lato"/>
              <a:sym typeface="Lato"/>
            </a:endParaRPr>
          </a:p>
          <a:p>
            <a:pPr indent="0" lvl="0" marL="457200" rtl="0" algn="l">
              <a:spcBef>
                <a:spcPts val="0"/>
              </a:spcBef>
              <a:spcAft>
                <a:spcPts val="0"/>
              </a:spcAft>
              <a:buNone/>
            </a:pPr>
            <a:r>
              <a:rPr lang="en" sz="1200">
                <a:solidFill>
                  <a:srgbClr val="EE293F"/>
                </a:solidFill>
                <a:latin typeface="Lato"/>
                <a:ea typeface="Lato"/>
                <a:cs typeface="Lato"/>
                <a:sym typeface="Lato"/>
              </a:rPr>
              <a:t>Si l’utilisateur clique sur une station sans vélo une infobulle lui indique qu’il n’y a pas de vélo </a:t>
            </a:r>
            <a:endParaRPr sz="1200">
              <a:solidFill>
                <a:srgbClr val="EE293F"/>
              </a:solidFill>
              <a:latin typeface="Lato"/>
              <a:ea typeface="Lato"/>
              <a:cs typeface="Lato"/>
              <a:sym typeface="Lato"/>
            </a:endParaRPr>
          </a:p>
          <a:p>
            <a:pPr indent="0" lvl="0" marL="0" rtl="0" algn="l">
              <a:spcBef>
                <a:spcPts val="92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pic>
        <p:nvPicPr>
          <p:cNvPr id="250" name="Google Shape;250;p25"/>
          <p:cNvPicPr preferRelativeResize="0"/>
          <p:nvPr/>
        </p:nvPicPr>
        <p:blipFill>
          <a:blip r:embed="rId3">
            <a:alphaModFix/>
          </a:blip>
          <a:stretch>
            <a:fillRect/>
          </a:stretch>
        </p:blipFill>
        <p:spPr>
          <a:xfrm>
            <a:off x="5839150" y="889725"/>
            <a:ext cx="2976245" cy="1734675"/>
          </a:xfrm>
          <a:prstGeom prst="rect">
            <a:avLst/>
          </a:prstGeom>
          <a:noFill/>
          <a:ln>
            <a:noFill/>
          </a:ln>
        </p:spPr>
      </p:pic>
      <p:pic>
        <p:nvPicPr>
          <p:cNvPr id="251" name="Google Shape;251;p25"/>
          <p:cNvPicPr preferRelativeResize="0"/>
          <p:nvPr/>
        </p:nvPicPr>
        <p:blipFill>
          <a:blip r:embed="rId4">
            <a:alphaModFix/>
          </a:blip>
          <a:stretch>
            <a:fillRect/>
          </a:stretch>
        </p:blipFill>
        <p:spPr>
          <a:xfrm>
            <a:off x="6096200" y="2676250"/>
            <a:ext cx="2462150" cy="2288700"/>
          </a:xfrm>
          <a:prstGeom prst="rect">
            <a:avLst/>
          </a:prstGeom>
          <a:noFill/>
          <a:ln>
            <a:noFill/>
          </a:ln>
        </p:spPr>
      </p:pic>
      <p:sp>
        <p:nvSpPr>
          <p:cNvPr id="252" name="Google Shape;252;p25"/>
          <p:cNvSpPr txBox="1"/>
          <p:nvPr/>
        </p:nvSpPr>
        <p:spPr>
          <a:xfrm>
            <a:off x="5839150" y="2062675"/>
            <a:ext cx="370200" cy="561600"/>
          </a:xfrm>
          <a:prstGeom prst="rect">
            <a:avLst/>
          </a:prstGeom>
          <a:solidFill>
            <a:srgbClr val="34496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a:ea typeface="Lato"/>
                <a:cs typeface="Lato"/>
                <a:sym typeface="Lato"/>
              </a:rPr>
              <a:t>A</a:t>
            </a:r>
            <a:endParaRPr sz="2400">
              <a:solidFill>
                <a:schemeClr val="lt1"/>
              </a:solidFill>
              <a:latin typeface="Lato"/>
              <a:ea typeface="Lato"/>
              <a:cs typeface="Lato"/>
              <a:sym typeface="Lato"/>
            </a:endParaRPr>
          </a:p>
        </p:txBody>
      </p:sp>
      <p:sp>
        <p:nvSpPr>
          <p:cNvPr id="253" name="Google Shape;253;p25"/>
          <p:cNvSpPr txBox="1"/>
          <p:nvPr/>
        </p:nvSpPr>
        <p:spPr>
          <a:xfrm>
            <a:off x="8188150" y="3704625"/>
            <a:ext cx="370200" cy="561600"/>
          </a:xfrm>
          <a:prstGeom prst="rect">
            <a:avLst/>
          </a:prstGeom>
          <a:solidFill>
            <a:srgbClr val="34496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a:ea typeface="Lato"/>
                <a:cs typeface="Lato"/>
                <a:sym typeface="Lato"/>
              </a:rPr>
              <a:t>B</a:t>
            </a:r>
            <a:endParaRPr sz="2400">
              <a:solidFill>
                <a:schemeClr val="lt1"/>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6"/>
          <p:cNvSpPr txBox="1"/>
          <p:nvPr/>
        </p:nvSpPr>
        <p:spPr>
          <a:xfrm>
            <a:off x="5239513" y="29292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Julia</a:t>
            </a:r>
            <a:endParaRPr sz="1100">
              <a:solidFill>
                <a:schemeClr val="accent1"/>
              </a:solidFill>
              <a:latin typeface="Lato"/>
              <a:ea typeface="Lato"/>
              <a:cs typeface="Lato"/>
              <a:sym typeface="Lato"/>
            </a:endParaRPr>
          </a:p>
        </p:txBody>
      </p:sp>
      <p:sp>
        <p:nvSpPr>
          <p:cNvPr id="259" name="Google Shape;259;p26"/>
          <p:cNvSpPr txBox="1"/>
          <p:nvPr/>
        </p:nvSpPr>
        <p:spPr>
          <a:xfrm>
            <a:off x="3780675" y="83925"/>
            <a:ext cx="1206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ato"/>
              <a:ea typeface="Lato"/>
              <a:cs typeface="Lato"/>
              <a:sym typeface="Lato"/>
            </a:endParaRPr>
          </a:p>
        </p:txBody>
      </p:sp>
      <p:sp>
        <p:nvSpPr>
          <p:cNvPr id="260" name="Google Shape;260;p26"/>
          <p:cNvSpPr txBox="1"/>
          <p:nvPr/>
        </p:nvSpPr>
        <p:spPr>
          <a:xfrm>
            <a:off x="2603250" y="199775"/>
            <a:ext cx="3937500" cy="63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a:ea typeface="Lato"/>
                <a:cs typeface="Lato"/>
                <a:sym typeface="Lato"/>
              </a:rPr>
              <a:t>Réservation</a:t>
            </a:r>
            <a:endParaRPr sz="3000">
              <a:solidFill>
                <a:srgbClr val="FFFFFF"/>
              </a:solidFill>
              <a:latin typeface="Lato"/>
              <a:ea typeface="Lato"/>
              <a:cs typeface="Lato"/>
              <a:sym typeface="Lato"/>
            </a:endParaRPr>
          </a:p>
        </p:txBody>
      </p:sp>
      <p:sp>
        <p:nvSpPr>
          <p:cNvPr id="261" name="Google Shape;261;p26"/>
          <p:cNvSpPr txBox="1"/>
          <p:nvPr/>
        </p:nvSpPr>
        <p:spPr>
          <a:xfrm>
            <a:off x="102600" y="1029950"/>
            <a:ext cx="6068100" cy="3496500"/>
          </a:xfrm>
          <a:prstGeom prst="rect">
            <a:avLst/>
          </a:prstGeom>
          <a:noFill/>
          <a:ln>
            <a:noFill/>
          </a:ln>
        </p:spPr>
        <p:txBody>
          <a:bodyPr anchorCtr="0" anchor="t" bIns="91425" lIns="91425" spcFirstLastPara="1" rIns="91425" wrap="square" tIns="91425">
            <a:noAutofit/>
          </a:bodyPr>
          <a:lstStyle/>
          <a:p>
            <a:pPr indent="0" lvl="0" marL="0" rtl="0" algn="l">
              <a:spcBef>
                <a:spcPts val="920"/>
              </a:spcBef>
              <a:spcAft>
                <a:spcPts val="0"/>
              </a:spcAft>
              <a:buNone/>
            </a:pPr>
            <a:r>
              <a:rPr lang="en" sz="1500">
                <a:solidFill>
                  <a:schemeClr val="lt1"/>
                </a:solidFill>
                <a:latin typeface="Lato"/>
                <a:ea typeface="Lato"/>
                <a:cs typeface="Lato"/>
                <a:sym typeface="Lato"/>
              </a:rPr>
              <a:t>Etapes:</a:t>
            </a:r>
            <a:endParaRPr sz="1500">
              <a:solidFill>
                <a:schemeClr val="lt1"/>
              </a:solidFill>
              <a:latin typeface="Lato"/>
              <a:ea typeface="Lato"/>
              <a:cs typeface="Lato"/>
              <a:sym typeface="Lato"/>
            </a:endParaRPr>
          </a:p>
          <a:p>
            <a:pPr indent="0" lvl="0" marL="0" rtl="0" algn="l">
              <a:spcBef>
                <a:spcPts val="920"/>
              </a:spcBef>
              <a:spcAft>
                <a:spcPts val="0"/>
              </a:spcAft>
              <a:buNone/>
            </a:pPr>
            <a:r>
              <a:rPr lang="en" sz="1500">
                <a:solidFill>
                  <a:schemeClr val="lt1"/>
                </a:solidFill>
                <a:latin typeface="Lato"/>
                <a:ea typeface="Lato"/>
                <a:cs typeface="Lato"/>
                <a:sym typeface="Lato"/>
              </a:rPr>
              <a:t>A - une fois la station sélectionnée, il suffit de rentrer son nom et son prénom sur le formulaire (A), cliquer sur réserver puis de signer et confirmer la réservation (B).</a:t>
            </a:r>
            <a:br>
              <a:rPr lang="en" sz="1600">
                <a:solidFill>
                  <a:schemeClr val="lt1"/>
                </a:solidFill>
                <a:latin typeface="Lato"/>
                <a:ea typeface="Lato"/>
                <a:cs typeface="Lato"/>
                <a:sym typeface="Lato"/>
              </a:rPr>
            </a:br>
            <a:r>
              <a:rPr lang="en" sz="1600">
                <a:solidFill>
                  <a:srgbClr val="EE293F"/>
                </a:solidFill>
                <a:latin typeface="Lato"/>
                <a:ea typeface="Lato"/>
                <a:cs typeface="Lato"/>
                <a:sym typeface="Lato"/>
              </a:rPr>
              <a:t>Une alerte s’affiche si le visiteur ne renseigne pas son nom ou prénom ou sa signature.</a:t>
            </a:r>
            <a:endParaRPr sz="1800">
              <a:solidFill>
                <a:srgbClr val="EE293F"/>
              </a:solidFill>
              <a:latin typeface="Lato"/>
              <a:ea typeface="Lato"/>
              <a:cs typeface="Lato"/>
              <a:sym typeface="Lato"/>
            </a:endParaRPr>
          </a:p>
          <a:p>
            <a:pPr indent="0" lvl="0" marL="0" rtl="0" algn="l">
              <a:spcBef>
                <a:spcPts val="920"/>
              </a:spcBef>
              <a:spcAft>
                <a:spcPts val="0"/>
              </a:spcAft>
              <a:buNone/>
            </a:pPr>
            <a:r>
              <a:rPr lang="en" sz="1600">
                <a:solidFill>
                  <a:schemeClr val="lt1"/>
                </a:solidFill>
                <a:latin typeface="Lato"/>
                <a:ea typeface="Lato"/>
                <a:cs typeface="Lato"/>
                <a:sym typeface="Lato"/>
              </a:rPr>
              <a:t>Pour une meilleure </a:t>
            </a:r>
            <a:r>
              <a:rPr lang="en" sz="1600">
                <a:solidFill>
                  <a:schemeClr val="lt1"/>
                </a:solidFill>
                <a:latin typeface="Lato"/>
                <a:ea typeface="Lato"/>
                <a:cs typeface="Lato"/>
                <a:sym typeface="Lato"/>
              </a:rPr>
              <a:t>expérience</a:t>
            </a:r>
            <a:r>
              <a:rPr lang="en" sz="1600">
                <a:solidFill>
                  <a:schemeClr val="lt1"/>
                </a:solidFill>
                <a:latin typeface="Lato"/>
                <a:ea typeface="Lato"/>
                <a:cs typeface="Lato"/>
                <a:sym typeface="Lato"/>
              </a:rPr>
              <a:t> utilisateur, les informations sont </a:t>
            </a:r>
            <a:r>
              <a:rPr lang="en" sz="1600">
                <a:solidFill>
                  <a:schemeClr val="lt1"/>
                </a:solidFill>
                <a:latin typeface="Lato"/>
                <a:ea typeface="Lato"/>
                <a:cs typeface="Lato"/>
                <a:sym typeface="Lato"/>
              </a:rPr>
              <a:t>stockés</a:t>
            </a:r>
            <a:r>
              <a:rPr lang="en" sz="1600">
                <a:solidFill>
                  <a:schemeClr val="lt1"/>
                </a:solidFill>
                <a:latin typeface="Lato"/>
                <a:ea typeface="Lato"/>
                <a:cs typeface="Lato"/>
                <a:sym typeface="Lato"/>
              </a:rPr>
              <a:t> dans le  </a:t>
            </a:r>
            <a:r>
              <a:rPr lang="en" sz="1600">
                <a:solidFill>
                  <a:schemeClr val="lt1"/>
                </a:solidFill>
                <a:latin typeface="Lato"/>
                <a:ea typeface="Lato"/>
                <a:cs typeface="Lato"/>
                <a:sym typeface="Lato"/>
              </a:rPr>
              <a:t>LocalStorage</a:t>
            </a:r>
            <a:r>
              <a:rPr lang="en" sz="1600">
                <a:solidFill>
                  <a:schemeClr val="lt1"/>
                </a:solidFill>
                <a:latin typeface="Lato"/>
                <a:ea typeface="Lato"/>
                <a:cs typeface="Lato"/>
                <a:sym typeface="Lato"/>
              </a:rPr>
              <a:t> pour éviter de les </a:t>
            </a:r>
            <a:r>
              <a:rPr lang="en" sz="1600">
                <a:solidFill>
                  <a:schemeClr val="lt1"/>
                </a:solidFill>
                <a:latin typeface="Lato"/>
                <a:ea typeface="Lato"/>
                <a:cs typeface="Lato"/>
                <a:sym typeface="Lato"/>
              </a:rPr>
              <a:t>resaisir</a:t>
            </a:r>
            <a:r>
              <a:rPr lang="en" sz="1600">
                <a:solidFill>
                  <a:schemeClr val="lt1"/>
                </a:solidFill>
                <a:latin typeface="Lato"/>
                <a:ea typeface="Lato"/>
                <a:cs typeface="Lato"/>
                <a:sym typeface="Lato"/>
              </a:rPr>
              <a:t> à chaque visite.</a:t>
            </a:r>
            <a:endParaRPr sz="1800">
              <a:solidFill>
                <a:schemeClr val="lt1"/>
              </a:solidFill>
              <a:latin typeface="Lato"/>
              <a:ea typeface="Lato"/>
              <a:cs typeface="Lato"/>
              <a:sym typeface="Lato"/>
            </a:endParaRPr>
          </a:p>
          <a:p>
            <a:pPr indent="0" lvl="0" marL="0" rtl="0" algn="l">
              <a:spcBef>
                <a:spcPts val="920"/>
              </a:spcBef>
              <a:spcAft>
                <a:spcPts val="0"/>
              </a:spcAft>
              <a:buNone/>
            </a:pPr>
            <a:r>
              <a:rPr lang="en" sz="1600">
                <a:solidFill>
                  <a:schemeClr val="lt1"/>
                </a:solidFill>
                <a:latin typeface="Lato"/>
                <a:ea typeface="Lato"/>
                <a:cs typeface="Lato"/>
                <a:sym typeface="Lato"/>
              </a:rPr>
              <a:t>Une fois la réservation effectuée, le formulaire </a:t>
            </a:r>
            <a:r>
              <a:rPr lang="en" sz="1600">
                <a:solidFill>
                  <a:schemeClr val="lt1"/>
                </a:solidFill>
                <a:latin typeface="Lato"/>
                <a:ea typeface="Lato"/>
                <a:cs typeface="Lato"/>
                <a:sym typeface="Lato"/>
              </a:rPr>
              <a:t>disparaît</a:t>
            </a:r>
            <a:r>
              <a:rPr lang="en" sz="1600">
                <a:solidFill>
                  <a:schemeClr val="lt1"/>
                </a:solidFill>
                <a:latin typeface="Lato"/>
                <a:ea typeface="Lato"/>
                <a:cs typeface="Lato"/>
                <a:sym typeface="Lato"/>
              </a:rPr>
              <a:t>, et un timer de 20 minutes pour indiquer le </a:t>
            </a:r>
            <a:r>
              <a:rPr lang="en" sz="1600">
                <a:solidFill>
                  <a:schemeClr val="lt1"/>
                </a:solidFill>
                <a:latin typeface="Lato"/>
                <a:ea typeface="Lato"/>
                <a:cs typeface="Lato"/>
                <a:sym typeface="Lato"/>
              </a:rPr>
              <a:t>délai</a:t>
            </a:r>
            <a:r>
              <a:rPr lang="en" sz="1600">
                <a:solidFill>
                  <a:schemeClr val="lt1"/>
                </a:solidFill>
                <a:latin typeface="Lato"/>
                <a:ea typeface="Lato"/>
                <a:cs typeface="Lato"/>
                <a:sym typeface="Lato"/>
              </a:rPr>
              <a:t> d’expiration cette </a:t>
            </a:r>
            <a:r>
              <a:rPr lang="en" sz="1600">
                <a:solidFill>
                  <a:schemeClr val="lt1"/>
                </a:solidFill>
                <a:latin typeface="Lato"/>
                <a:ea typeface="Lato"/>
                <a:cs typeface="Lato"/>
                <a:sym typeface="Lato"/>
              </a:rPr>
              <a:t>dernière</a:t>
            </a:r>
            <a:r>
              <a:rPr lang="en" sz="1600">
                <a:solidFill>
                  <a:schemeClr val="lt1"/>
                </a:solidFill>
                <a:latin typeface="Lato"/>
                <a:ea typeface="Lato"/>
                <a:cs typeface="Lato"/>
                <a:sym typeface="Lato"/>
              </a:rPr>
              <a:t>.</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pic>
        <p:nvPicPr>
          <p:cNvPr id="262" name="Google Shape;262;p26"/>
          <p:cNvPicPr preferRelativeResize="0"/>
          <p:nvPr/>
        </p:nvPicPr>
        <p:blipFill>
          <a:blip r:embed="rId3">
            <a:alphaModFix/>
          </a:blip>
          <a:stretch>
            <a:fillRect/>
          </a:stretch>
        </p:blipFill>
        <p:spPr>
          <a:xfrm>
            <a:off x="6697249" y="837875"/>
            <a:ext cx="2095200" cy="1947571"/>
          </a:xfrm>
          <a:prstGeom prst="rect">
            <a:avLst/>
          </a:prstGeom>
          <a:noFill/>
          <a:ln>
            <a:noFill/>
          </a:ln>
        </p:spPr>
      </p:pic>
      <p:pic>
        <p:nvPicPr>
          <p:cNvPr id="263" name="Google Shape;263;p26"/>
          <p:cNvPicPr preferRelativeResize="0"/>
          <p:nvPr/>
        </p:nvPicPr>
        <p:blipFill>
          <a:blip r:embed="rId4">
            <a:alphaModFix/>
          </a:blip>
          <a:stretch>
            <a:fillRect/>
          </a:stretch>
        </p:blipFill>
        <p:spPr>
          <a:xfrm>
            <a:off x="6697249" y="3037500"/>
            <a:ext cx="2095205" cy="1925750"/>
          </a:xfrm>
          <a:prstGeom prst="rect">
            <a:avLst/>
          </a:prstGeom>
          <a:noFill/>
          <a:ln>
            <a:noFill/>
          </a:ln>
        </p:spPr>
      </p:pic>
      <p:sp>
        <p:nvSpPr>
          <p:cNvPr id="264" name="Google Shape;264;p26"/>
          <p:cNvSpPr txBox="1"/>
          <p:nvPr/>
        </p:nvSpPr>
        <p:spPr>
          <a:xfrm>
            <a:off x="6170550" y="1602738"/>
            <a:ext cx="370200" cy="561600"/>
          </a:xfrm>
          <a:prstGeom prst="rect">
            <a:avLst/>
          </a:prstGeom>
          <a:solidFill>
            <a:srgbClr val="34496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a:ea typeface="Lato"/>
                <a:cs typeface="Lato"/>
                <a:sym typeface="Lato"/>
              </a:rPr>
              <a:t>A</a:t>
            </a:r>
            <a:endParaRPr sz="2400">
              <a:solidFill>
                <a:schemeClr val="lt1"/>
              </a:solidFill>
              <a:latin typeface="Lato"/>
              <a:ea typeface="Lato"/>
              <a:cs typeface="Lato"/>
              <a:sym typeface="Lato"/>
            </a:endParaRPr>
          </a:p>
        </p:txBody>
      </p:sp>
      <p:sp>
        <p:nvSpPr>
          <p:cNvPr id="265" name="Google Shape;265;p26"/>
          <p:cNvSpPr txBox="1"/>
          <p:nvPr/>
        </p:nvSpPr>
        <p:spPr>
          <a:xfrm>
            <a:off x="6170550" y="3719575"/>
            <a:ext cx="370200" cy="561600"/>
          </a:xfrm>
          <a:prstGeom prst="rect">
            <a:avLst/>
          </a:prstGeom>
          <a:solidFill>
            <a:srgbClr val="344968"/>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a:ea typeface="Lato"/>
                <a:cs typeface="Lato"/>
                <a:sym typeface="Lato"/>
              </a:rPr>
              <a:t>B</a:t>
            </a:r>
            <a:endParaRPr sz="2400">
              <a:solidFill>
                <a:schemeClr val="lt1"/>
              </a:solidFill>
              <a:latin typeface="Lato"/>
              <a:ea typeface="Lato"/>
              <a:cs typeface="Lato"/>
              <a:sym typeface="Lato"/>
            </a:endParaRPr>
          </a:p>
        </p:txBody>
      </p:sp>
      <p:pic>
        <p:nvPicPr>
          <p:cNvPr id="266" name="Google Shape;266;p26"/>
          <p:cNvPicPr preferRelativeResize="0"/>
          <p:nvPr/>
        </p:nvPicPr>
        <p:blipFill>
          <a:blip r:embed="rId5">
            <a:alphaModFix/>
          </a:blip>
          <a:stretch>
            <a:fillRect/>
          </a:stretch>
        </p:blipFill>
        <p:spPr>
          <a:xfrm>
            <a:off x="1171725" y="4401650"/>
            <a:ext cx="5088925" cy="498914"/>
          </a:xfrm>
          <a:prstGeom prst="rect">
            <a:avLst/>
          </a:prstGeom>
          <a:noFill/>
          <a:ln>
            <a:noFill/>
          </a:ln>
        </p:spPr>
      </p:pic>
      <p:sp>
        <p:nvSpPr>
          <p:cNvPr id="267" name="Google Shape;267;p26"/>
          <p:cNvSpPr/>
          <p:nvPr/>
        </p:nvSpPr>
        <p:spPr>
          <a:xfrm>
            <a:off x="3964950" y="4445650"/>
            <a:ext cx="2205600" cy="172200"/>
          </a:xfrm>
          <a:prstGeom prst="rect">
            <a:avLst/>
          </a:prstGeom>
          <a:noFill/>
          <a:ln cap="flat" cmpd="sng" w="9525">
            <a:solidFill>
              <a:srgbClr val="3449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6"/>
          <p:cNvSpPr/>
          <p:nvPr/>
        </p:nvSpPr>
        <p:spPr>
          <a:xfrm>
            <a:off x="2411225" y="4468625"/>
            <a:ext cx="1310700" cy="160800"/>
          </a:xfrm>
          <a:prstGeom prst="rect">
            <a:avLst/>
          </a:prstGeom>
          <a:noFill/>
          <a:ln cap="flat" cmpd="sng" w="9525">
            <a:solidFill>
              <a:srgbClr val="34496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27"/>
          <p:cNvSpPr txBox="1"/>
          <p:nvPr/>
        </p:nvSpPr>
        <p:spPr>
          <a:xfrm>
            <a:off x="5239513" y="29292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Julia</a:t>
            </a:r>
            <a:endParaRPr sz="1100">
              <a:solidFill>
                <a:schemeClr val="accent1"/>
              </a:solidFill>
              <a:latin typeface="Lato"/>
              <a:ea typeface="Lato"/>
              <a:cs typeface="Lato"/>
              <a:sym typeface="Lato"/>
            </a:endParaRPr>
          </a:p>
        </p:txBody>
      </p:sp>
      <p:sp>
        <p:nvSpPr>
          <p:cNvPr id="274" name="Google Shape;274;p27"/>
          <p:cNvSpPr txBox="1"/>
          <p:nvPr/>
        </p:nvSpPr>
        <p:spPr>
          <a:xfrm>
            <a:off x="3780675" y="83925"/>
            <a:ext cx="1206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ato"/>
              <a:ea typeface="Lato"/>
              <a:cs typeface="Lato"/>
              <a:sym typeface="Lato"/>
            </a:endParaRPr>
          </a:p>
        </p:txBody>
      </p:sp>
      <p:sp>
        <p:nvSpPr>
          <p:cNvPr id="275" name="Google Shape;275;p27"/>
          <p:cNvSpPr txBox="1"/>
          <p:nvPr/>
        </p:nvSpPr>
        <p:spPr>
          <a:xfrm>
            <a:off x="1628700" y="2252700"/>
            <a:ext cx="5886600" cy="63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a:ea typeface="Lato"/>
                <a:cs typeface="Lato"/>
                <a:sym typeface="Lato"/>
              </a:rPr>
              <a:t>-Démonstration réservation- </a:t>
            </a:r>
            <a:endParaRPr sz="3000">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28"/>
          <p:cNvSpPr txBox="1"/>
          <p:nvPr/>
        </p:nvSpPr>
        <p:spPr>
          <a:xfrm>
            <a:off x="5239513" y="29292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Julia</a:t>
            </a:r>
            <a:endParaRPr sz="1100">
              <a:solidFill>
                <a:schemeClr val="accent1"/>
              </a:solidFill>
              <a:latin typeface="Lato"/>
              <a:ea typeface="Lato"/>
              <a:cs typeface="Lato"/>
              <a:sym typeface="Lato"/>
            </a:endParaRPr>
          </a:p>
        </p:txBody>
      </p:sp>
      <p:sp>
        <p:nvSpPr>
          <p:cNvPr id="281" name="Google Shape;281;p28"/>
          <p:cNvSpPr txBox="1"/>
          <p:nvPr/>
        </p:nvSpPr>
        <p:spPr>
          <a:xfrm>
            <a:off x="3780675" y="83925"/>
            <a:ext cx="1206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ato"/>
              <a:ea typeface="Lato"/>
              <a:cs typeface="Lato"/>
              <a:sym typeface="Lato"/>
            </a:endParaRPr>
          </a:p>
        </p:txBody>
      </p:sp>
      <p:sp>
        <p:nvSpPr>
          <p:cNvPr id="282" name="Google Shape;282;p28"/>
          <p:cNvSpPr txBox="1"/>
          <p:nvPr/>
        </p:nvSpPr>
        <p:spPr>
          <a:xfrm>
            <a:off x="2788350" y="167775"/>
            <a:ext cx="3567300" cy="63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a:ea typeface="Lato"/>
                <a:cs typeface="Lato"/>
                <a:sym typeface="Lato"/>
              </a:rPr>
              <a:t>API localStorage</a:t>
            </a:r>
            <a:endParaRPr sz="3000">
              <a:solidFill>
                <a:srgbClr val="FFFFFF"/>
              </a:solidFill>
              <a:latin typeface="Lato"/>
              <a:ea typeface="Lato"/>
              <a:cs typeface="Lato"/>
              <a:sym typeface="Lato"/>
            </a:endParaRPr>
          </a:p>
        </p:txBody>
      </p:sp>
      <p:sp>
        <p:nvSpPr>
          <p:cNvPr id="283" name="Google Shape;283;p28"/>
          <p:cNvSpPr txBox="1"/>
          <p:nvPr/>
        </p:nvSpPr>
        <p:spPr>
          <a:xfrm>
            <a:off x="102500" y="889725"/>
            <a:ext cx="4853700" cy="3306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chemeClr val="lt1"/>
                </a:solidFill>
                <a:latin typeface="Lato"/>
                <a:ea typeface="Lato"/>
                <a:cs typeface="Lato"/>
                <a:sym typeface="Lato"/>
              </a:rPr>
              <a:t>La methode  </a:t>
            </a:r>
            <a:r>
              <a:rPr lang="en" sz="1500">
                <a:solidFill>
                  <a:srgbClr val="A6E22E"/>
                </a:solidFill>
                <a:highlight>
                  <a:srgbClr val="272822"/>
                </a:highlight>
                <a:latin typeface="Lato"/>
                <a:ea typeface="Lato"/>
                <a:cs typeface="Lato"/>
                <a:sym typeface="Lato"/>
              </a:rPr>
              <a:t>newBooking</a:t>
            </a:r>
            <a:r>
              <a:rPr lang="en" sz="1500">
                <a:solidFill>
                  <a:srgbClr val="F8F8F2"/>
                </a:solidFill>
                <a:highlight>
                  <a:srgbClr val="272822"/>
                </a:highlight>
                <a:latin typeface="Lato"/>
                <a:ea typeface="Lato"/>
                <a:cs typeface="Lato"/>
                <a:sym typeface="Lato"/>
              </a:rPr>
              <a:t>()</a:t>
            </a:r>
            <a:r>
              <a:rPr lang="en" sz="1500">
                <a:solidFill>
                  <a:schemeClr val="lt1"/>
                </a:solidFill>
                <a:latin typeface="Lato"/>
                <a:ea typeface="Lato"/>
                <a:cs typeface="Lato"/>
                <a:sym typeface="Lato"/>
              </a:rPr>
              <a:t>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1 ) Vérifie le localStorage  et récupère le cas échéant le nom et le prénom du client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2) Lors du clic sur le bouton réserver :</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	-Vérifier si les valeurs des inputs ne sont pas nulles</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	-Si des données sont présents passer à l’étape suivante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a:p>
            <a:pPr indent="0" lvl="0" marL="0" rtl="0" algn="l">
              <a:spcBef>
                <a:spcPts val="0"/>
              </a:spcBef>
              <a:spcAft>
                <a:spcPts val="0"/>
              </a:spcAft>
              <a:buNone/>
            </a:pPr>
            <a:r>
              <a:rPr lang="en" sz="1500">
                <a:solidFill>
                  <a:schemeClr val="lt1"/>
                </a:solidFill>
                <a:latin typeface="Lato"/>
                <a:ea typeface="Lato"/>
                <a:cs typeface="Lato"/>
                <a:sym typeface="Lato"/>
              </a:rPr>
              <a:t>3 ) Lors du clic sur le bouton Confirmer on </a:t>
            </a:r>
            <a:r>
              <a:rPr lang="en" sz="1500">
                <a:solidFill>
                  <a:schemeClr val="lt1"/>
                </a:solidFill>
                <a:latin typeface="Lato"/>
                <a:ea typeface="Lato"/>
                <a:cs typeface="Lato"/>
                <a:sym typeface="Lato"/>
              </a:rPr>
              <a:t>vérifie</a:t>
            </a:r>
            <a:r>
              <a:rPr lang="en" sz="1500">
                <a:solidFill>
                  <a:schemeClr val="lt1"/>
                </a:solidFill>
                <a:latin typeface="Lato"/>
                <a:ea typeface="Lato"/>
                <a:cs typeface="Lato"/>
                <a:sym typeface="Lato"/>
              </a:rPr>
              <a:t> :</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Si le localStorage ne contient pas de nom ou de </a:t>
            </a:r>
            <a:r>
              <a:rPr lang="en" sz="1500">
                <a:solidFill>
                  <a:schemeClr val="lt1"/>
                </a:solidFill>
                <a:latin typeface="Lato"/>
                <a:ea typeface="Lato"/>
                <a:cs typeface="Lato"/>
                <a:sym typeface="Lato"/>
              </a:rPr>
              <a:t>prénom</a:t>
            </a:r>
            <a:r>
              <a:rPr lang="en" sz="1500">
                <a:solidFill>
                  <a:schemeClr val="lt1"/>
                </a:solidFill>
                <a:latin typeface="Lato"/>
                <a:ea typeface="Lato"/>
                <a:cs typeface="Lato"/>
                <a:sym typeface="Lato"/>
              </a:rPr>
              <a:t>  = Nouveau visiteur = </a:t>
            </a:r>
            <a:r>
              <a:rPr lang="en" sz="1500">
                <a:solidFill>
                  <a:schemeClr val="lt1"/>
                </a:solidFill>
                <a:latin typeface="Lato"/>
                <a:ea typeface="Lato"/>
                <a:cs typeface="Lato"/>
                <a:sym typeface="Lato"/>
              </a:rPr>
              <a:t>enregistrer l’identité  dans le localStorage </a:t>
            </a:r>
            <a:endParaRPr sz="1500">
              <a:solidFill>
                <a:schemeClr val="lt1"/>
              </a:solidFill>
              <a:latin typeface="Lato"/>
              <a:ea typeface="Lato"/>
              <a:cs typeface="Lato"/>
              <a:sym typeface="Lato"/>
            </a:endParaRPr>
          </a:p>
          <a:p>
            <a:pPr indent="-323850" lvl="0" marL="457200" rtl="0" algn="l">
              <a:spcBef>
                <a:spcPts val="0"/>
              </a:spcBef>
              <a:spcAft>
                <a:spcPts val="0"/>
              </a:spcAft>
              <a:buClr>
                <a:schemeClr val="lt1"/>
              </a:buClr>
              <a:buSzPts val="1500"/>
              <a:buFont typeface="Lato"/>
              <a:buChar char="-"/>
            </a:pPr>
            <a:r>
              <a:rPr lang="en" sz="1500">
                <a:solidFill>
                  <a:schemeClr val="lt1"/>
                </a:solidFill>
                <a:latin typeface="Lato"/>
                <a:ea typeface="Lato"/>
                <a:cs typeface="Lato"/>
                <a:sym typeface="Lato"/>
              </a:rPr>
              <a:t>Si le localStorage contient des coordonnées =  Ancien visiteur = </a:t>
            </a:r>
            <a:r>
              <a:rPr lang="en" sz="1500">
                <a:solidFill>
                  <a:schemeClr val="lt1"/>
                </a:solidFill>
                <a:latin typeface="Lato"/>
                <a:ea typeface="Lato"/>
                <a:cs typeface="Lato"/>
                <a:sym typeface="Lato"/>
              </a:rPr>
              <a:t>vérifier</a:t>
            </a:r>
            <a:r>
              <a:rPr lang="en" sz="1500">
                <a:solidFill>
                  <a:schemeClr val="lt1"/>
                </a:solidFill>
                <a:latin typeface="Lato"/>
                <a:ea typeface="Lato"/>
                <a:cs typeface="Lato"/>
                <a:sym typeface="Lato"/>
              </a:rPr>
              <a:t> si les données n’ont pas été mis à jour et les actualiser le cas </a:t>
            </a:r>
            <a:r>
              <a:rPr lang="en" sz="1500">
                <a:solidFill>
                  <a:schemeClr val="lt1"/>
                </a:solidFill>
                <a:latin typeface="Lato"/>
                <a:ea typeface="Lato"/>
                <a:cs typeface="Lato"/>
                <a:sym typeface="Lato"/>
              </a:rPr>
              <a:t>échéant</a:t>
            </a:r>
            <a:r>
              <a:rPr lang="en" sz="1500">
                <a:solidFill>
                  <a:schemeClr val="lt1"/>
                </a:solidFill>
                <a:latin typeface="Lato"/>
                <a:ea typeface="Lato"/>
                <a:cs typeface="Lato"/>
                <a:sym typeface="Lato"/>
              </a:rPr>
              <a:t> </a:t>
            </a:r>
            <a:endParaRPr sz="1500">
              <a:solidFill>
                <a:schemeClr val="lt1"/>
              </a:solidFill>
              <a:latin typeface="Lato"/>
              <a:ea typeface="Lato"/>
              <a:cs typeface="Lato"/>
              <a:sym typeface="Lato"/>
            </a:endParaRPr>
          </a:p>
          <a:p>
            <a:pPr indent="0" lvl="0" marL="457200" rtl="0" algn="l">
              <a:spcBef>
                <a:spcPts val="0"/>
              </a:spcBef>
              <a:spcAft>
                <a:spcPts val="0"/>
              </a:spcAft>
              <a:buNone/>
            </a:pPr>
            <a:r>
              <a:t/>
            </a:r>
            <a:endParaRPr sz="1000">
              <a:solidFill>
                <a:schemeClr val="lt1"/>
              </a:solidFill>
              <a:latin typeface="Lato"/>
              <a:ea typeface="Lato"/>
              <a:cs typeface="Lato"/>
              <a:sym typeface="Lato"/>
            </a:endParaRPr>
          </a:p>
          <a:p>
            <a:pPr indent="0" lvl="0" marL="457200" rtl="0" algn="l">
              <a:spcBef>
                <a:spcPts val="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0" lvl="0" marL="457200" rtl="0" algn="l">
              <a:spcBef>
                <a:spcPts val="0"/>
              </a:spcBef>
              <a:spcAft>
                <a:spcPts val="0"/>
              </a:spcAft>
              <a:buNone/>
            </a:pPr>
            <a:r>
              <a:t/>
            </a:r>
            <a:endParaRPr sz="1000">
              <a:solidFill>
                <a:schemeClr val="lt1"/>
              </a:solidFill>
              <a:latin typeface="Lato"/>
              <a:ea typeface="Lato"/>
              <a:cs typeface="Lato"/>
              <a:sym typeface="Lato"/>
            </a:endParaRPr>
          </a:p>
        </p:txBody>
      </p:sp>
      <p:pic>
        <p:nvPicPr>
          <p:cNvPr id="284" name="Google Shape;284;p28"/>
          <p:cNvPicPr preferRelativeResize="0"/>
          <p:nvPr/>
        </p:nvPicPr>
        <p:blipFill>
          <a:blip r:embed="rId3">
            <a:alphaModFix/>
          </a:blip>
          <a:stretch>
            <a:fillRect/>
          </a:stretch>
        </p:blipFill>
        <p:spPr>
          <a:xfrm>
            <a:off x="4836788" y="1478625"/>
            <a:ext cx="4106375" cy="549350"/>
          </a:xfrm>
          <a:prstGeom prst="rect">
            <a:avLst/>
          </a:prstGeom>
          <a:noFill/>
          <a:ln>
            <a:noFill/>
          </a:ln>
        </p:spPr>
      </p:pic>
      <p:pic>
        <p:nvPicPr>
          <p:cNvPr id="285" name="Google Shape;285;p28"/>
          <p:cNvPicPr preferRelativeResize="0"/>
          <p:nvPr/>
        </p:nvPicPr>
        <p:blipFill>
          <a:blip r:embed="rId4">
            <a:alphaModFix/>
          </a:blip>
          <a:stretch>
            <a:fillRect/>
          </a:stretch>
        </p:blipFill>
        <p:spPr>
          <a:xfrm>
            <a:off x="4836800" y="829475"/>
            <a:ext cx="4072749" cy="549350"/>
          </a:xfrm>
          <a:prstGeom prst="rect">
            <a:avLst/>
          </a:prstGeom>
          <a:noFill/>
          <a:ln>
            <a:noFill/>
          </a:ln>
        </p:spPr>
      </p:pic>
      <p:pic>
        <p:nvPicPr>
          <p:cNvPr id="286" name="Google Shape;286;p28"/>
          <p:cNvPicPr preferRelativeResize="0"/>
          <p:nvPr/>
        </p:nvPicPr>
        <p:blipFill>
          <a:blip r:embed="rId5">
            <a:alphaModFix/>
          </a:blip>
          <a:stretch>
            <a:fillRect/>
          </a:stretch>
        </p:blipFill>
        <p:spPr>
          <a:xfrm>
            <a:off x="4836800" y="2127775"/>
            <a:ext cx="4153600" cy="1766075"/>
          </a:xfrm>
          <a:prstGeom prst="rect">
            <a:avLst/>
          </a:prstGeom>
          <a:noFill/>
          <a:ln>
            <a:noFill/>
          </a:ln>
        </p:spPr>
      </p:pic>
      <p:cxnSp>
        <p:nvCxnSpPr>
          <p:cNvPr id="287" name="Google Shape;287;p28"/>
          <p:cNvCxnSpPr/>
          <p:nvPr/>
        </p:nvCxnSpPr>
        <p:spPr>
          <a:xfrm flipH="1" rot="10800000">
            <a:off x="4705400" y="1253100"/>
            <a:ext cx="250800" cy="214800"/>
          </a:xfrm>
          <a:prstGeom prst="straightConnector1">
            <a:avLst/>
          </a:prstGeom>
          <a:noFill/>
          <a:ln cap="flat" cmpd="sng" w="9525">
            <a:solidFill>
              <a:schemeClr val="lt2"/>
            </a:solidFill>
            <a:prstDash val="solid"/>
            <a:round/>
            <a:headEnd len="med" w="med" type="none"/>
            <a:tailEnd len="med" w="med" type="triangle"/>
          </a:ln>
        </p:spPr>
      </p:cxnSp>
      <p:cxnSp>
        <p:nvCxnSpPr>
          <p:cNvPr id="288" name="Google Shape;288;p28"/>
          <p:cNvCxnSpPr/>
          <p:nvPr/>
        </p:nvCxnSpPr>
        <p:spPr>
          <a:xfrm flipH="1" rot="10800000">
            <a:off x="3791800" y="1923975"/>
            <a:ext cx="1204800" cy="150300"/>
          </a:xfrm>
          <a:prstGeom prst="straightConnector1">
            <a:avLst/>
          </a:prstGeom>
          <a:noFill/>
          <a:ln cap="flat" cmpd="sng" w="9525">
            <a:solidFill>
              <a:schemeClr val="lt2"/>
            </a:solidFill>
            <a:prstDash val="solid"/>
            <a:round/>
            <a:headEnd len="med" w="med" type="none"/>
            <a:tailEnd len="med" w="med" type="triangle"/>
          </a:ln>
        </p:spPr>
      </p:cxnSp>
      <p:cxnSp>
        <p:nvCxnSpPr>
          <p:cNvPr id="289" name="Google Shape;289;p28"/>
          <p:cNvCxnSpPr/>
          <p:nvPr/>
        </p:nvCxnSpPr>
        <p:spPr>
          <a:xfrm flipH="1" rot="10800000">
            <a:off x="4664975" y="2481900"/>
            <a:ext cx="226500" cy="109800"/>
          </a:xfrm>
          <a:prstGeom prst="straightConnector1">
            <a:avLst/>
          </a:prstGeom>
          <a:noFill/>
          <a:ln cap="flat" cmpd="sng" w="9525">
            <a:solidFill>
              <a:schemeClr val="lt2"/>
            </a:solidFill>
            <a:prstDash val="solid"/>
            <a:round/>
            <a:headEnd len="med" w="med" type="none"/>
            <a:tailEnd len="med" w="med" type="triangle"/>
          </a:ln>
        </p:spPr>
      </p:cxnSp>
      <p:cxnSp>
        <p:nvCxnSpPr>
          <p:cNvPr id="290" name="Google Shape;290;p28"/>
          <p:cNvCxnSpPr/>
          <p:nvPr/>
        </p:nvCxnSpPr>
        <p:spPr>
          <a:xfrm>
            <a:off x="4600300" y="2907025"/>
            <a:ext cx="606600" cy="5616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29"/>
          <p:cNvSpPr txBox="1"/>
          <p:nvPr/>
        </p:nvSpPr>
        <p:spPr>
          <a:xfrm>
            <a:off x="230375" y="933325"/>
            <a:ext cx="4572000" cy="17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Lato"/>
                <a:ea typeface="Lato"/>
                <a:cs typeface="Lato"/>
                <a:sym typeface="Lato"/>
              </a:rPr>
              <a:t>La methode  </a:t>
            </a:r>
            <a:r>
              <a:rPr lang="en">
                <a:solidFill>
                  <a:srgbClr val="A6E22E"/>
                </a:solidFill>
                <a:highlight>
                  <a:srgbClr val="272822"/>
                </a:highlight>
                <a:latin typeface="Lato"/>
                <a:ea typeface="Lato"/>
                <a:cs typeface="Lato"/>
                <a:sym typeface="Lato"/>
              </a:rPr>
              <a:t>newBooking</a:t>
            </a:r>
            <a:r>
              <a:rPr lang="en">
                <a:solidFill>
                  <a:srgbClr val="F8F8F2"/>
                </a:solidFill>
                <a:highlight>
                  <a:srgbClr val="272822"/>
                </a:highlight>
                <a:latin typeface="Lato"/>
                <a:ea typeface="Lato"/>
                <a:cs typeface="Lato"/>
                <a:sym typeface="Lato"/>
              </a:rPr>
              <a:t>()</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a:p>
            <a:pPr indent="0" lvl="0" marL="0" rtl="0" algn="l">
              <a:spcBef>
                <a:spcPts val="0"/>
              </a:spcBef>
              <a:spcAft>
                <a:spcPts val="0"/>
              </a:spcAft>
              <a:buNone/>
            </a:pPr>
            <a:r>
              <a:t/>
            </a:r>
            <a:endParaRPr sz="1000">
              <a:solidFill>
                <a:schemeClr val="lt1"/>
              </a:solidFill>
              <a:latin typeface="Lato"/>
              <a:ea typeface="Lato"/>
              <a:cs typeface="Lato"/>
              <a:sym typeface="Lato"/>
            </a:endParaRPr>
          </a:p>
          <a:p>
            <a:pPr indent="0" lvl="0" marL="0" rtl="0" algn="l">
              <a:spcBef>
                <a:spcPts val="0"/>
              </a:spcBef>
              <a:spcAft>
                <a:spcPts val="0"/>
              </a:spcAft>
              <a:buNone/>
            </a:pPr>
            <a:r>
              <a:rPr lang="en" sz="1000">
                <a:solidFill>
                  <a:schemeClr val="lt1"/>
                </a:solidFill>
                <a:latin typeface="Lato"/>
                <a:ea typeface="Lato"/>
                <a:cs typeface="Lato"/>
                <a:sym typeface="Lato"/>
              </a:rPr>
              <a:t>3 ) Lors du clique sur le bouton Confirmer on vérifie :</a:t>
            </a:r>
            <a:endParaRPr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Si le Canvas a été signé on lance le timer et on stock la réservation dans la sessionStorage ( Nom et Prénom, station, horaire de la réservation )</a:t>
            </a:r>
            <a:endParaRPr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t/>
            </a:r>
            <a:endParaRPr sz="1000">
              <a:solidFill>
                <a:schemeClr val="lt1"/>
              </a:solidFill>
              <a:latin typeface="Lato"/>
              <a:ea typeface="Lato"/>
              <a:cs typeface="Lato"/>
              <a:sym typeface="Lato"/>
            </a:endParaRPr>
          </a:p>
          <a:p>
            <a:pPr indent="0" lvl="0" marL="0" rtl="0" algn="ctr">
              <a:spcBef>
                <a:spcPts val="0"/>
              </a:spcBef>
              <a:spcAft>
                <a:spcPts val="0"/>
              </a:spcAft>
              <a:buNone/>
            </a:pPr>
            <a:r>
              <a:rPr lang="en" sz="1000">
                <a:solidFill>
                  <a:srgbClr val="EE293F"/>
                </a:solidFill>
                <a:latin typeface="Lato"/>
                <a:ea typeface="Lato"/>
                <a:cs typeface="Lato"/>
                <a:sym typeface="Lato"/>
              </a:rPr>
              <a:t>Si le client actualise la page on vérifie si :</a:t>
            </a:r>
            <a:endParaRPr sz="1000">
              <a:solidFill>
                <a:srgbClr val="EE293F"/>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la sessionStorage contient une réservation ,récupérer la réservation,  l’afficher en lançant un nouveau timer.</a:t>
            </a:r>
            <a:endParaRPr sz="1000">
              <a:solidFill>
                <a:srgbClr val="F8F8F2"/>
              </a:solidFill>
              <a:highlight>
                <a:srgbClr val="272822"/>
              </a:highlight>
              <a:latin typeface="Lato"/>
              <a:ea typeface="Lato"/>
              <a:cs typeface="Lato"/>
              <a:sym typeface="Lato"/>
            </a:endParaRPr>
          </a:p>
        </p:txBody>
      </p:sp>
      <p:pic>
        <p:nvPicPr>
          <p:cNvPr id="296" name="Google Shape;296;p29"/>
          <p:cNvPicPr preferRelativeResize="0"/>
          <p:nvPr/>
        </p:nvPicPr>
        <p:blipFill>
          <a:blip r:embed="rId3">
            <a:alphaModFix/>
          </a:blip>
          <a:stretch>
            <a:fillRect/>
          </a:stretch>
        </p:blipFill>
        <p:spPr>
          <a:xfrm>
            <a:off x="230375" y="2710925"/>
            <a:ext cx="4572000" cy="2335575"/>
          </a:xfrm>
          <a:prstGeom prst="rect">
            <a:avLst/>
          </a:prstGeom>
          <a:noFill/>
          <a:ln>
            <a:noFill/>
          </a:ln>
        </p:spPr>
      </p:pic>
      <p:pic>
        <p:nvPicPr>
          <p:cNvPr id="297" name="Google Shape;297;p29"/>
          <p:cNvPicPr preferRelativeResize="0"/>
          <p:nvPr/>
        </p:nvPicPr>
        <p:blipFill>
          <a:blip r:embed="rId4">
            <a:alphaModFix/>
          </a:blip>
          <a:stretch>
            <a:fillRect/>
          </a:stretch>
        </p:blipFill>
        <p:spPr>
          <a:xfrm>
            <a:off x="4930025" y="2016300"/>
            <a:ext cx="4153599" cy="2209325"/>
          </a:xfrm>
          <a:prstGeom prst="rect">
            <a:avLst/>
          </a:prstGeom>
          <a:noFill/>
          <a:ln>
            <a:noFill/>
          </a:ln>
        </p:spPr>
      </p:pic>
      <p:pic>
        <p:nvPicPr>
          <p:cNvPr id="298" name="Google Shape;298;p29"/>
          <p:cNvPicPr preferRelativeResize="0"/>
          <p:nvPr/>
        </p:nvPicPr>
        <p:blipFill>
          <a:blip r:embed="rId5">
            <a:alphaModFix/>
          </a:blip>
          <a:stretch>
            <a:fillRect/>
          </a:stretch>
        </p:blipFill>
        <p:spPr>
          <a:xfrm>
            <a:off x="4930025" y="917863"/>
            <a:ext cx="4153599" cy="682475"/>
          </a:xfrm>
          <a:prstGeom prst="rect">
            <a:avLst/>
          </a:prstGeom>
          <a:noFill/>
          <a:ln>
            <a:noFill/>
          </a:ln>
        </p:spPr>
      </p:pic>
      <p:pic>
        <p:nvPicPr>
          <p:cNvPr id="299" name="Google Shape;299;p29"/>
          <p:cNvPicPr preferRelativeResize="0"/>
          <p:nvPr/>
        </p:nvPicPr>
        <p:blipFill>
          <a:blip r:embed="rId6">
            <a:alphaModFix/>
          </a:blip>
          <a:stretch>
            <a:fillRect/>
          </a:stretch>
        </p:blipFill>
        <p:spPr>
          <a:xfrm>
            <a:off x="4930023" y="1794238"/>
            <a:ext cx="4153599" cy="153837"/>
          </a:xfrm>
          <a:prstGeom prst="rect">
            <a:avLst/>
          </a:prstGeom>
          <a:noFill/>
          <a:ln>
            <a:noFill/>
          </a:ln>
        </p:spPr>
      </p:pic>
      <p:pic>
        <p:nvPicPr>
          <p:cNvPr id="300" name="Google Shape;300;p29"/>
          <p:cNvPicPr preferRelativeResize="0"/>
          <p:nvPr/>
        </p:nvPicPr>
        <p:blipFill>
          <a:blip r:embed="rId7">
            <a:alphaModFix/>
          </a:blip>
          <a:stretch>
            <a:fillRect/>
          </a:stretch>
        </p:blipFill>
        <p:spPr>
          <a:xfrm>
            <a:off x="4990400" y="1615800"/>
            <a:ext cx="1131900" cy="194325"/>
          </a:xfrm>
          <a:prstGeom prst="rect">
            <a:avLst/>
          </a:prstGeom>
          <a:noFill/>
          <a:ln>
            <a:noFill/>
          </a:ln>
        </p:spPr>
      </p:pic>
      <p:sp>
        <p:nvSpPr>
          <p:cNvPr id="301" name="Google Shape;301;p29"/>
          <p:cNvSpPr txBox="1"/>
          <p:nvPr/>
        </p:nvSpPr>
        <p:spPr>
          <a:xfrm>
            <a:off x="2788350" y="167775"/>
            <a:ext cx="3567300" cy="63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a:ea typeface="Lato"/>
                <a:cs typeface="Lato"/>
                <a:sym typeface="Lato"/>
              </a:rPr>
              <a:t>API sessionStorage</a:t>
            </a:r>
            <a:endParaRPr sz="3000">
              <a:solidFill>
                <a:srgbClr val="FFFFFF"/>
              </a:solidFill>
              <a:latin typeface="Lato"/>
              <a:ea typeface="Lato"/>
              <a:cs typeface="Lato"/>
              <a:sym typeface="Lato"/>
            </a:endParaRPr>
          </a:p>
        </p:txBody>
      </p:sp>
      <p:cxnSp>
        <p:nvCxnSpPr>
          <p:cNvPr id="302" name="Google Shape;302;p29"/>
          <p:cNvCxnSpPr/>
          <p:nvPr/>
        </p:nvCxnSpPr>
        <p:spPr>
          <a:xfrm flipH="1" rot="10800000">
            <a:off x="4697325" y="1520075"/>
            <a:ext cx="250500" cy="96900"/>
          </a:xfrm>
          <a:prstGeom prst="straightConnector1">
            <a:avLst/>
          </a:prstGeom>
          <a:noFill/>
          <a:ln cap="flat" cmpd="sng" w="9525">
            <a:solidFill>
              <a:schemeClr val="lt2"/>
            </a:solidFill>
            <a:prstDash val="solid"/>
            <a:round/>
            <a:headEnd len="med" w="med" type="none"/>
            <a:tailEnd len="med" w="med" type="triangle"/>
          </a:ln>
        </p:spPr>
      </p:cxnSp>
      <p:cxnSp>
        <p:nvCxnSpPr>
          <p:cNvPr id="303" name="Google Shape;303;p29"/>
          <p:cNvCxnSpPr/>
          <p:nvPr/>
        </p:nvCxnSpPr>
        <p:spPr>
          <a:xfrm>
            <a:off x="4616475" y="1851450"/>
            <a:ext cx="573900" cy="11076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0"/>
          <p:cNvSpPr txBox="1"/>
          <p:nvPr>
            <p:ph type="title"/>
          </p:nvPr>
        </p:nvSpPr>
        <p:spPr>
          <a:xfrm>
            <a:off x="1074400" y="925515"/>
            <a:ext cx="3954600" cy="563400"/>
          </a:xfrm>
          <a:prstGeom prst="rect">
            <a:avLst/>
          </a:prstGeom>
        </p:spPr>
        <p:txBody>
          <a:bodyPr anchorCtr="0" anchor="t" bIns="91425" lIns="91425" spcFirstLastPara="1" rIns="91425" wrap="square" tIns="91425">
            <a:noAutofit/>
          </a:bodyPr>
          <a:lstStyle/>
          <a:p>
            <a:pPr indent="0" lvl="0" marL="0" rtl="0" algn="l">
              <a:lnSpc>
                <a:spcPct val="96000"/>
              </a:lnSpc>
              <a:spcBef>
                <a:spcPts val="1000"/>
              </a:spcBef>
              <a:spcAft>
                <a:spcPts val="0"/>
              </a:spcAft>
              <a:buNone/>
            </a:pPr>
            <a:r>
              <a:t/>
            </a:r>
            <a:endParaRPr b="1" sz="1400" u="sng">
              <a:latin typeface="Lato"/>
              <a:ea typeface="Lato"/>
              <a:cs typeface="Lato"/>
              <a:sym typeface="Lato"/>
            </a:endParaRPr>
          </a:p>
          <a:p>
            <a:pPr indent="0" lvl="0" marL="457200" rtl="0" algn="l">
              <a:lnSpc>
                <a:spcPct val="115000"/>
              </a:lnSpc>
              <a:spcBef>
                <a:spcPts val="1200"/>
              </a:spcBef>
              <a:spcAft>
                <a:spcPts val="0"/>
              </a:spcAft>
              <a:buNone/>
            </a:pPr>
            <a:r>
              <a:t/>
            </a:r>
            <a:endParaRPr sz="1400">
              <a:latin typeface="Lato"/>
              <a:ea typeface="Lato"/>
              <a:cs typeface="Lato"/>
              <a:sym typeface="Lato"/>
            </a:endParaRPr>
          </a:p>
          <a:p>
            <a:pPr indent="0" lvl="0" marL="457200" rtl="0" algn="l">
              <a:lnSpc>
                <a:spcPct val="115000"/>
              </a:lnSpc>
              <a:spcBef>
                <a:spcPts val="1200"/>
              </a:spcBef>
              <a:spcAft>
                <a:spcPts val="0"/>
              </a:spcAft>
              <a:buNone/>
            </a:pP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3000"/>
          </a:p>
        </p:txBody>
      </p:sp>
      <p:sp>
        <p:nvSpPr>
          <p:cNvPr id="309" name="Google Shape;309;p30"/>
          <p:cNvSpPr txBox="1"/>
          <p:nvPr/>
        </p:nvSpPr>
        <p:spPr>
          <a:xfrm>
            <a:off x="1056750" y="861750"/>
            <a:ext cx="7030500" cy="3420000"/>
          </a:xfrm>
          <a:prstGeom prst="rect">
            <a:avLst/>
          </a:prstGeom>
          <a:noFill/>
          <a:ln>
            <a:noFill/>
          </a:ln>
        </p:spPr>
        <p:txBody>
          <a:bodyPr anchorCtr="0" anchor="t" bIns="91425" lIns="91425" spcFirstLastPara="1" rIns="91425" wrap="square" tIns="91425">
            <a:noAutofit/>
          </a:bodyPr>
          <a:lstStyle/>
          <a:p>
            <a:pPr indent="0" lvl="0" marL="0" rtl="0" algn="ctr">
              <a:lnSpc>
                <a:spcPct val="96000"/>
              </a:lnSpc>
              <a:spcBef>
                <a:spcPts val="1200"/>
              </a:spcBef>
              <a:spcAft>
                <a:spcPts val="0"/>
              </a:spcAft>
              <a:buNone/>
            </a:pPr>
            <a:r>
              <a:rPr lang="en" sz="4800" u="sng">
                <a:solidFill>
                  <a:schemeClr val="lt1"/>
                </a:solidFill>
                <a:latin typeface="Lato"/>
                <a:ea typeface="Lato"/>
                <a:cs typeface="Lato"/>
                <a:sym typeface="Lato"/>
              </a:rPr>
              <a:t>Chapitre III </a:t>
            </a:r>
            <a:endParaRPr sz="3000" u="sng">
              <a:solidFill>
                <a:schemeClr val="lt1"/>
              </a:solidFill>
              <a:latin typeface="Lato"/>
              <a:ea typeface="Lato"/>
              <a:cs typeface="Lato"/>
              <a:sym typeface="Lato"/>
            </a:endParaRPr>
          </a:p>
          <a:p>
            <a:pPr indent="-419100" lvl="0" marL="457200" rtl="0" algn="l">
              <a:lnSpc>
                <a:spcPct val="96000"/>
              </a:lnSpc>
              <a:spcBef>
                <a:spcPts val="1200"/>
              </a:spcBef>
              <a:spcAft>
                <a:spcPts val="0"/>
              </a:spcAft>
              <a:buClr>
                <a:schemeClr val="lt1"/>
              </a:buClr>
              <a:buSzPts val="3000"/>
              <a:buFont typeface="Lato"/>
              <a:buChar char="-"/>
            </a:pPr>
            <a:r>
              <a:rPr lang="en" sz="3000">
                <a:solidFill>
                  <a:schemeClr val="lt1"/>
                </a:solidFill>
                <a:latin typeface="Lato"/>
                <a:ea typeface="Lato"/>
                <a:cs typeface="Lato"/>
                <a:sym typeface="Lato"/>
              </a:rPr>
              <a:t>Mon rôle de développeur Front-End</a:t>
            </a:r>
            <a:endParaRPr sz="3000">
              <a:solidFill>
                <a:schemeClr val="lt1"/>
              </a:solidFill>
              <a:latin typeface="Lato"/>
              <a:ea typeface="Lato"/>
              <a:cs typeface="Lato"/>
              <a:sym typeface="Lato"/>
            </a:endParaRPr>
          </a:p>
          <a:p>
            <a:pPr indent="-419100" lvl="0" marL="457200" rtl="0" algn="l">
              <a:lnSpc>
                <a:spcPct val="96000"/>
              </a:lnSpc>
              <a:spcBef>
                <a:spcPts val="0"/>
              </a:spcBef>
              <a:spcAft>
                <a:spcPts val="0"/>
              </a:spcAft>
              <a:buClr>
                <a:schemeClr val="lt1"/>
              </a:buClr>
              <a:buSzPts val="3000"/>
              <a:buFont typeface="Lato"/>
              <a:buChar char="-"/>
            </a:pPr>
            <a:r>
              <a:rPr lang="en" sz="3000">
                <a:solidFill>
                  <a:schemeClr val="lt1"/>
                </a:solidFill>
                <a:latin typeface="Lato"/>
                <a:ea typeface="Lato"/>
                <a:cs typeface="Lato"/>
                <a:sym typeface="Lato"/>
              </a:rPr>
              <a:t>Les difficultés rencontrées</a:t>
            </a:r>
            <a:endParaRPr sz="3000">
              <a:solidFill>
                <a:schemeClr val="lt1"/>
              </a:solidFill>
              <a:latin typeface="Lato"/>
              <a:ea typeface="Lato"/>
              <a:cs typeface="Lato"/>
              <a:sym typeface="Lato"/>
            </a:endParaRPr>
          </a:p>
          <a:p>
            <a:pPr indent="-419100" lvl="0" marL="457200" rtl="0" algn="l">
              <a:lnSpc>
                <a:spcPct val="96000"/>
              </a:lnSpc>
              <a:spcBef>
                <a:spcPts val="0"/>
              </a:spcBef>
              <a:spcAft>
                <a:spcPts val="0"/>
              </a:spcAft>
              <a:buClr>
                <a:schemeClr val="lt1"/>
              </a:buClr>
              <a:buSzPts val="3000"/>
              <a:buFont typeface="Lato"/>
              <a:buChar char="-"/>
            </a:pPr>
            <a:r>
              <a:rPr lang="en" sz="3000">
                <a:solidFill>
                  <a:schemeClr val="lt1"/>
                </a:solidFill>
                <a:latin typeface="Lato"/>
                <a:ea typeface="Lato"/>
                <a:cs typeface="Lato"/>
                <a:sym typeface="Lato"/>
              </a:rPr>
              <a:t>Les Améliorations et optimisations possible.</a:t>
            </a:r>
            <a:endParaRPr sz="3000">
              <a:solidFill>
                <a:schemeClr val="lt1"/>
              </a:solidFill>
              <a:latin typeface="Lato"/>
              <a:ea typeface="Lato"/>
              <a:cs typeface="Lato"/>
              <a:sym typeface="Lato"/>
            </a:endParaRPr>
          </a:p>
          <a:p>
            <a:pPr indent="-419100" lvl="0" marL="457200" rtl="0" algn="l">
              <a:lnSpc>
                <a:spcPct val="96000"/>
              </a:lnSpc>
              <a:spcBef>
                <a:spcPts val="0"/>
              </a:spcBef>
              <a:spcAft>
                <a:spcPts val="0"/>
              </a:spcAft>
              <a:buClr>
                <a:schemeClr val="lt1"/>
              </a:buClr>
              <a:buSzPts val="3000"/>
              <a:buFont typeface="Lato"/>
              <a:buChar char="-"/>
            </a:pPr>
            <a:r>
              <a:rPr lang="en" sz="3000">
                <a:solidFill>
                  <a:schemeClr val="lt1"/>
                </a:solidFill>
                <a:latin typeface="Lato"/>
                <a:ea typeface="Lato"/>
                <a:cs typeface="Lato"/>
                <a:sym typeface="Lato"/>
              </a:rPr>
              <a:t>Questions-réponses</a:t>
            </a:r>
            <a:endParaRPr sz="3000">
              <a:solidFill>
                <a:schemeClr val="l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1"/>
          <p:cNvSpPr txBox="1"/>
          <p:nvPr>
            <p:ph type="title"/>
          </p:nvPr>
        </p:nvSpPr>
        <p:spPr>
          <a:xfrm>
            <a:off x="1963050" y="2220300"/>
            <a:ext cx="5217900" cy="6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Rôle du Développeur Front-End</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sp>
        <p:nvSpPr>
          <p:cNvPr id="319" name="Google Shape;319;p32"/>
          <p:cNvSpPr txBox="1"/>
          <p:nvPr>
            <p:ph type="title"/>
          </p:nvPr>
        </p:nvSpPr>
        <p:spPr>
          <a:xfrm>
            <a:off x="1038300" y="1358550"/>
            <a:ext cx="7067400" cy="242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600"/>
              <a:t>La mission d'un développeur Front-end consiste à participer à la création de l'interface utilisateur d'un site ou d'une application web.</a:t>
            </a:r>
            <a:endParaRPr sz="1600"/>
          </a:p>
          <a:p>
            <a:pPr indent="0" lvl="0" marL="0" rtl="0" algn="ctr">
              <a:spcBef>
                <a:spcPts val="0"/>
              </a:spcBef>
              <a:spcAft>
                <a:spcPts val="0"/>
              </a:spcAft>
              <a:buNone/>
            </a:pPr>
            <a:r>
              <a:rPr lang="en" sz="1600"/>
              <a:t>il s'agit des éléments du site que l'on voit à l'écran et avec lesquels on peut interagir .</a:t>
            </a:r>
            <a:endParaRPr sz="1600"/>
          </a:p>
          <a:p>
            <a:pPr indent="0" lvl="0" marL="0" rtl="0" algn="ctr">
              <a:spcBef>
                <a:spcPts val="0"/>
              </a:spcBef>
              <a:spcAft>
                <a:spcPts val="0"/>
              </a:spcAft>
              <a:buNone/>
            </a:pPr>
            <a:r>
              <a:rPr lang="en" sz="1600"/>
              <a:t>Il utilise pour cela des </a:t>
            </a:r>
            <a:r>
              <a:rPr lang="en" sz="1600"/>
              <a:t>langages</a:t>
            </a:r>
            <a:r>
              <a:rPr lang="en" sz="1600"/>
              <a:t> Front-end comme HTML,CSS,Javascript et s’aide de framework comme Angular, React ou jQuery etc.. </a:t>
            </a:r>
            <a:endParaRPr sz="1600"/>
          </a:p>
          <a:p>
            <a:pPr indent="0" lvl="0" marL="0" rtl="0" algn="ctr">
              <a:spcBef>
                <a:spcPts val="0"/>
              </a:spcBef>
              <a:spcAft>
                <a:spcPts val="0"/>
              </a:spcAft>
              <a:buNone/>
            </a:pPr>
            <a:r>
              <a:rPr lang="en" sz="1600"/>
              <a:t>Il y a donc une partie design/ergonomie et une partie développement dans sa mission.</a:t>
            </a:r>
            <a:endParaRPr sz="16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Google Shape;324;p33"/>
          <p:cNvSpPr txBox="1"/>
          <p:nvPr>
            <p:ph type="title"/>
          </p:nvPr>
        </p:nvSpPr>
        <p:spPr>
          <a:xfrm>
            <a:off x="1963050" y="2220300"/>
            <a:ext cx="52179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 Difficultés Rencontrées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16"/>
          <p:cNvSpPr txBox="1"/>
          <p:nvPr>
            <p:ph type="title"/>
          </p:nvPr>
        </p:nvSpPr>
        <p:spPr>
          <a:xfrm>
            <a:off x="823850" y="2168250"/>
            <a:ext cx="2066400" cy="80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Sommaire</a:t>
            </a:r>
            <a:endParaRPr/>
          </a:p>
        </p:txBody>
      </p:sp>
      <p:sp>
        <p:nvSpPr>
          <p:cNvPr id="163" name="Google Shape;163;p16"/>
          <p:cNvSpPr txBox="1"/>
          <p:nvPr/>
        </p:nvSpPr>
        <p:spPr>
          <a:xfrm>
            <a:off x="3843925" y="358150"/>
            <a:ext cx="4878000" cy="4369800"/>
          </a:xfrm>
          <a:prstGeom prst="rect">
            <a:avLst/>
          </a:prstGeom>
          <a:noFill/>
          <a:ln>
            <a:noFill/>
          </a:ln>
        </p:spPr>
        <p:txBody>
          <a:bodyPr anchorCtr="0" anchor="t" bIns="91425" lIns="91425" spcFirstLastPara="1" rIns="91425" wrap="square" tIns="91425">
            <a:noAutofit/>
          </a:bodyPr>
          <a:lstStyle/>
          <a:p>
            <a:pPr indent="0" lvl="0" marL="0" rtl="0" algn="l">
              <a:lnSpc>
                <a:spcPct val="96000"/>
              </a:lnSpc>
              <a:spcBef>
                <a:spcPts val="1200"/>
              </a:spcBef>
              <a:spcAft>
                <a:spcPts val="0"/>
              </a:spcAft>
              <a:buNone/>
            </a:pPr>
            <a:r>
              <a:rPr lang="en" sz="1800" u="sng">
                <a:solidFill>
                  <a:schemeClr val="lt1"/>
                </a:solidFill>
                <a:latin typeface="Lato"/>
                <a:ea typeface="Lato"/>
                <a:cs typeface="Lato"/>
                <a:sym typeface="Lato"/>
              </a:rPr>
              <a:t>Chapitre</a:t>
            </a:r>
            <a:r>
              <a:rPr lang="en" sz="1800">
                <a:solidFill>
                  <a:schemeClr val="lt1"/>
                </a:solidFill>
                <a:latin typeface="Lato"/>
                <a:ea typeface="Lato"/>
                <a:cs typeface="Lato"/>
                <a:sym typeface="Lato"/>
              </a:rPr>
              <a:t> I :</a:t>
            </a:r>
            <a:endParaRPr sz="1800">
              <a:solidFill>
                <a:schemeClr val="lt1"/>
              </a:solidFill>
              <a:latin typeface="Lato"/>
              <a:ea typeface="Lato"/>
              <a:cs typeface="Lato"/>
              <a:sym typeface="Lato"/>
            </a:endParaRPr>
          </a:p>
          <a:p>
            <a:pPr indent="-330200" lvl="0" marL="457200" rtl="0" algn="l">
              <a:lnSpc>
                <a:spcPct val="96000"/>
              </a:lnSpc>
              <a:spcBef>
                <a:spcPts val="1200"/>
              </a:spcBef>
              <a:spcAft>
                <a:spcPts val="0"/>
              </a:spcAft>
              <a:buClr>
                <a:schemeClr val="lt1"/>
              </a:buClr>
              <a:buSzPts val="1600"/>
              <a:buFont typeface="Lato"/>
              <a:buChar char="-"/>
            </a:pPr>
            <a:r>
              <a:rPr lang="en" sz="1600">
                <a:solidFill>
                  <a:schemeClr val="lt1"/>
                </a:solidFill>
                <a:latin typeface="Lato"/>
                <a:ea typeface="Lato"/>
                <a:cs typeface="Lato"/>
                <a:sym typeface="Lato"/>
              </a:rPr>
              <a:t>Démonstration du site web responsive</a:t>
            </a:r>
            <a:endParaRPr sz="1600">
              <a:solidFill>
                <a:schemeClr val="lt1"/>
              </a:solidFill>
              <a:latin typeface="Lato"/>
              <a:ea typeface="Lato"/>
              <a:cs typeface="Lato"/>
              <a:sym typeface="Lato"/>
            </a:endParaRPr>
          </a:p>
          <a:p>
            <a:pPr indent="-330200" lvl="0" marL="457200" rtl="0" algn="l">
              <a:lnSpc>
                <a:spcPct val="96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Norme W3C - WCAG (AAA)</a:t>
            </a:r>
            <a:endParaRPr sz="1600">
              <a:solidFill>
                <a:schemeClr val="lt1"/>
              </a:solidFill>
              <a:latin typeface="Lato"/>
              <a:ea typeface="Lato"/>
              <a:cs typeface="Lato"/>
              <a:sym typeface="Lato"/>
            </a:endParaRPr>
          </a:p>
          <a:p>
            <a:pPr indent="-330200" lvl="0" marL="457200" rtl="0" algn="l">
              <a:lnSpc>
                <a:spcPct val="96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Test Speed Insight</a:t>
            </a:r>
            <a:endParaRPr sz="1600">
              <a:solidFill>
                <a:schemeClr val="lt1"/>
              </a:solidFill>
              <a:latin typeface="Lato"/>
              <a:ea typeface="Lato"/>
              <a:cs typeface="Lato"/>
              <a:sym typeface="Lato"/>
            </a:endParaRPr>
          </a:p>
          <a:p>
            <a:pPr indent="0" lvl="0" marL="0" rtl="0" algn="l">
              <a:lnSpc>
                <a:spcPct val="96000"/>
              </a:lnSpc>
              <a:spcBef>
                <a:spcPts val="1200"/>
              </a:spcBef>
              <a:spcAft>
                <a:spcPts val="0"/>
              </a:spcAft>
              <a:buNone/>
            </a:pPr>
            <a:r>
              <a:rPr lang="en" sz="1800" u="sng">
                <a:solidFill>
                  <a:schemeClr val="lt1"/>
                </a:solidFill>
                <a:latin typeface="Lato"/>
                <a:ea typeface="Lato"/>
                <a:cs typeface="Lato"/>
                <a:sym typeface="Lato"/>
              </a:rPr>
              <a:t>Chapitre</a:t>
            </a:r>
            <a:r>
              <a:rPr lang="en" sz="1800">
                <a:solidFill>
                  <a:schemeClr val="lt1"/>
                </a:solidFill>
                <a:latin typeface="Lato"/>
                <a:ea typeface="Lato"/>
                <a:cs typeface="Lato"/>
                <a:sym typeface="Lato"/>
              </a:rPr>
              <a:t> II :  </a:t>
            </a:r>
            <a:endParaRPr sz="1800">
              <a:solidFill>
                <a:schemeClr val="lt1"/>
              </a:solidFill>
              <a:latin typeface="Lato"/>
              <a:ea typeface="Lato"/>
              <a:cs typeface="Lato"/>
              <a:sym typeface="Lato"/>
            </a:endParaRPr>
          </a:p>
          <a:p>
            <a:pPr indent="-330200" lvl="0" marL="457200" rtl="0" algn="l">
              <a:lnSpc>
                <a:spcPct val="96000"/>
              </a:lnSpc>
              <a:spcBef>
                <a:spcPts val="1200"/>
              </a:spcBef>
              <a:spcAft>
                <a:spcPts val="0"/>
              </a:spcAft>
              <a:buClr>
                <a:schemeClr val="lt1"/>
              </a:buClr>
              <a:buSzPts val="1600"/>
              <a:buFont typeface="Lato"/>
              <a:buChar char="-"/>
            </a:pPr>
            <a:r>
              <a:rPr lang="en" sz="1600">
                <a:solidFill>
                  <a:schemeClr val="lt1"/>
                </a:solidFill>
                <a:latin typeface="Lato"/>
                <a:ea typeface="Lato"/>
                <a:cs typeface="Lato"/>
                <a:sym typeface="Lato"/>
              </a:rPr>
              <a:t>Réservation (démo)</a:t>
            </a:r>
            <a:endParaRPr sz="1600">
              <a:solidFill>
                <a:schemeClr val="lt1"/>
              </a:solidFill>
              <a:latin typeface="Lato"/>
              <a:ea typeface="Lato"/>
              <a:cs typeface="Lato"/>
              <a:sym typeface="Lato"/>
            </a:endParaRPr>
          </a:p>
          <a:p>
            <a:pPr indent="-330200" lvl="0" marL="457200" rtl="0" algn="l">
              <a:lnSpc>
                <a:spcPct val="96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API WebStorage</a:t>
            </a:r>
            <a:endParaRPr sz="1600">
              <a:solidFill>
                <a:schemeClr val="lt1"/>
              </a:solidFill>
              <a:latin typeface="Lato"/>
              <a:ea typeface="Lato"/>
              <a:cs typeface="Lato"/>
              <a:sym typeface="Lato"/>
            </a:endParaRPr>
          </a:p>
          <a:p>
            <a:pPr indent="0" lvl="0" marL="0" rtl="0" algn="l">
              <a:lnSpc>
                <a:spcPct val="115000"/>
              </a:lnSpc>
              <a:spcBef>
                <a:spcPts val="1200"/>
              </a:spcBef>
              <a:spcAft>
                <a:spcPts val="0"/>
              </a:spcAft>
              <a:buNone/>
            </a:pPr>
            <a:r>
              <a:rPr lang="en" sz="1800" u="sng">
                <a:solidFill>
                  <a:schemeClr val="lt1"/>
                </a:solidFill>
                <a:latin typeface="Lato"/>
                <a:ea typeface="Lato"/>
                <a:cs typeface="Lato"/>
                <a:sym typeface="Lato"/>
              </a:rPr>
              <a:t>Chapitre</a:t>
            </a:r>
            <a:r>
              <a:rPr lang="en" sz="1800">
                <a:solidFill>
                  <a:schemeClr val="lt1"/>
                </a:solidFill>
                <a:latin typeface="Lato"/>
                <a:ea typeface="Lato"/>
                <a:cs typeface="Lato"/>
                <a:sym typeface="Lato"/>
              </a:rPr>
              <a:t> III  :</a:t>
            </a:r>
            <a:endParaRPr sz="1800">
              <a:solidFill>
                <a:schemeClr val="lt1"/>
              </a:solidFill>
              <a:latin typeface="Lato"/>
              <a:ea typeface="Lato"/>
              <a:cs typeface="Lato"/>
              <a:sym typeface="Lato"/>
            </a:endParaRPr>
          </a:p>
          <a:p>
            <a:pPr indent="-330200" lvl="0" marL="457200" rtl="0" algn="l">
              <a:lnSpc>
                <a:spcPct val="96000"/>
              </a:lnSpc>
              <a:spcBef>
                <a:spcPts val="1200"/>
              </a:spcBef>
              <a:spcAft>
                <a:spcPts val="0"/>
              </a:spcAft>
              <a:buClr>
                <a:schemeClr val="lt1"/>
              </a:buClr>
              <a:buSzPts val="1600"/>
              <a:buFont typeface="Lato"/>
              <a:buChar char="-"/>
            </a:pPr>
            <a:r>
              <a:rPr lang="en" sz="1600">
                <a:solidFill>
                  <a:schemeClr val="lt1"/>
                </a:solidFill>
                <a:latin typeface="Lato"/>
                <a:ea typeface="Lato"/>
                <a:cs typeface="Lato"/>
                <a:sym typeface="Lato"/>
              </a:rPr>
              <a:t>Mon rôle de développeur Front-End</a:t>
            </a:r>
            <a:endParaRPr sz="1600">
              <a:solidFill>
                <a:schemeClr val="lt1"/>
              </a:solidFill>
              <a:latin typeface="Lato"/>
              <a:ea typeface="Lato"/>
              <a:cs typeface="Lato"/>
              <a:sym typeface="Lato"/>
            </a:endParaRPr>
          </a:p>
          <a:p>
            <a:pPr indent="-330200" lvl="0" marL="457200" rtl="0" algn="l">
              <a:lnSpc>
                <a:spcPct val="96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Les difficultés rencontrées</a:t>
            </a:r>
            <a:endParaRPr sz="1600">
              <a:solidFill>
                <a:schemeClr val="lt1"/>
              </a:solidFill>
              <a:latin typeface="Lato"/>
              <a:ea typeface="Lato"/>
              <a:cs typeface="Lato"/>
              <a:sym typeface="Lato"/>
            </a:endParaRPr>
          </a:p>
          <a:p>
            <a:pPr indent="-330200" lvl="0" marL="457200" rtl="0" algn="l">
              <a:lnSpc>
                <a:spcPct val="96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Les Améliorations et optimisations possible.</a:t>
            </a:r>
            <a:endParaRPr sz="1600">
              <a:solidFill>
                <a:schemeClr val="lt1"/>
              </a:solidFill>
              <a:latin typeface="Lato"/>
              <a:ea typeface="Lato"/>
              <a:cs typeface="Lato"/>
              <a:sym typeface="Lato"/>
            </a:endParaRPr>
          </a:p>
          <a:p>
            <a:pPr indent="-330200" lvl="0" marL="457200" rtl="0" algn="l">
              <a:lnSpc>
                <a:spcPct val="96000"/>
              </a:lnSpc>
              <a:spcBef>
                <a:spcPts val="0"/>
              </a:spcBef>
              <a:spcAft>
                <a:spcPts val="0"/>
              </a:spcAft>
              <a:buClr>
                <a:schemeClr val="lt1"/>
              </a:buClr>
              <a:buSzPts val="1600"/>
              <a:buFont typeface="Lato"/>
              <a:buChar char="-"/>
            </a:pPr>
            <a:r>
              <a:rPr lang="en" sz="1600">
                <a:solidFill>
                  <a:schemeClr val="lt1"/>
                </a:solidFill>
                <a:latin typeface="Lato"/>
                <a:ea typeface="Lato"/>
                <a:cs typeface="Lato"/>
                <a:sym typeface="Lato"/>
              </a:rPr>
              <a:t>Questions-réponses</a:t>
            </a:r>
            <a:endParaRPr>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4"/>
          <p:cNvSpPr txBox="1"/>
          <p:nvPr>
            <p:ph type="title"/>
          </p:nvPr>
        </p:nvSpPr>
        <p:spPr>
          <a:xfrm>
            <a:off x="1057200" y="242925"/>
            <a:ext cx="7029600" cy="465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 Difficultés Rencontrées</a:t>
            </a:r>
            <a:endParaRPr/>
          </a:p>
          <a:p>
            <a:pPr indent="-330200" lvl="0" marL="457200" rtl="0" algn="l">
              <a:spcBef>
                <a:spcPts val="0"/>
              </a:spcBef>
              <a:spcAft>
                <a:spcPts val="0"/>
              </a:spcAft>
              <a:buSzPts val="1600"/>
              <a:buChar char="-"/>
            </a:pPr>
            <a:r>
              <a:rPr lang="en" sz="1600" u="sng"/>
              <a:t>Gestion d’une </a:t>
            </a:r>
            <a:r>
              <a:rPr lang="en" sz="1600" u="sng"/>
              <a:t>réponse</a:t>
            </a:r>
            <a:r>
              <a:rPr lang="en" sz="1600" u="sng"/>
              <a:t> de  promesse:</a:t>
            </a:r>
            <a:endParaRPr sz="1600" u="sng"/>
          </a:p>
          <a:p>
            <a:pPr indent="0" lvl="0" marL="514350" rtl="0" algn="l">
              <a:spcBef>
                <a:spcPts val="0"/>
              </a:spcBef>
              <a:spcAft>
                <a:spcPts val="0"/>
              </a:spcAft>
              <a:buNone/>
            </a:pPr>
            <a:r>
              <a:rPr lang="en" sz="1600"/>
              <a:t>J’ai mis du temps à comprendre que pour pouvoir utiliser la </a:t>
            </a:r>
            <a:r>
              <a:rPr lang="en" sz="1600"/>
              <a:t>réponse</a:t>
            </a:r>
            <a:r>
              <a:rPr lang="en" sz="1600"/>
              <a:t> d’une promesse  on doit obligatoirement attendre que celle-ci soit </a:t>
            </a:r>
            <a:r>
              <a:rPr lang="en" sz="1600"/>
              <a:t>résolu</a:t>
            </a:r>
            <a:r>
              <a:rPr lang="en" sz="1600"/>
              <a:t> et que toute fonction ou objet qui utilise ses données doit être </a:t>
            </a:r>
            <a:r>
              <a:rPr lang="en" sz="1600"/>
              <a:t>exécuté</a:t>
            </a:r>
            <a:r>
              <a:rPr lang="en" sz="1600"/>
              <a:t> </a:t>
            </a:r>
            <a:r>
              <a:rPr lang="en" sz="1600"/>
              <a:t>après.</a:t>
            </a:r>
            <a:endParaRPr sz="1600"/>
          </a:p>
          <a:p>
            <a:pPr indent="-330200" lvl="0" marL="457200" rtl="0" algn="l">
              <a:spcBef>
                <a:spcPts val="0"/>
              </a:spcBef>
              <a:spcAft>
                <a:spcPts val="0"/>
              </a:spcAft>
              <a:buSzPts val="1600"/>
              <a:buChar char="-"/>
            </a:pPr>
            <a:r>
              <a:rPr lang="en" sz="1600"/>
              <a:t>Canvas et position du pointeur:</a:t>
            </a:r>
            <a:br>
              <a:rPr lang="en" sz="1600"/>
            </a:br>
            <a:r>
              <a:rPr lang="en" sz="1600"/>
              <a:t>J’ai eu du mal à récupérer la position exacte de la sourie ou du touche ,il fallait assigner la position x et y de la sourie et du touché au top left tu canvas grâce à </a:t>
            </a:r>
            <a:r>
              <a:rPr lang="en" sz="1050">
                <a:solidFill>
                  <a:srgbClr val="A6E22E"/>
                </a:solidFill>
                <a:highlight>
                  <a:srgbClr val="272822"/>
                </a:highlight>
                <a:latin typeface="Courier New"/>
                <a:ea typeface="Courier New"/>
                <a:cs typeface="Courier New"/>
                <a:sym typeface="Courier New"/>
              </a:rPr>
              <a:t>getBoundingClientRect</a:t>
            </a:r>
            <a:r>
              <a:rPr lang="en" sz="1050">
                <a:solidFill>
                  <a:srgbClr val="F8F8F2"/>
                </a:solidFill>
                <a:highlight>
                  <a:srgbClr val="272822"/>
                </a:highlight>
                <a:latin typeface="Courier New"/>
                <a:ea typeface="Courier New"/>
                <a:cs typeface="Courier New"/>
                <a:sym typeface="Courier New"/>
              </a:rPr>
              <a:t>()</a:t>
            </a:r>
            <a:endParaRPr sz="1050">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0" lvl="0" marL="0" rtl="0" algn="l">
              <a:spcBef>
                <a:spcPts val="0"/>
              </a:spcBef>
              <a:spcAft>
                <a:spcPts val="0"/>
              </a:spcAft>
              <a:buNone/>
            </a:pPr>
            <a:r>
              <a:t/>
            </a:r>
            <a:endParaRPr sz="1050">
              <a:solidFill>
                <a:srgbClr val="F8F8F2"/>
              </a:solidFill>
              <a:highlight>
                <a:srgbClr val="272822"/>
              </a:highlight>
              <a:latin typeface="Courier New"/>
              <a:ea typeface="Courier New"/>
              <a:cs typeface="Courier New"/>
              <a:sym typeface="Courier New"/>
            </a:endParaRPr>
          </a:p>
          <a:p>
            <a:pPr indent="-330200" lvl="0" marL="457200" rtl="0" algn="l">
              <a:spcBef>
                <a:spcPts val="0"/>
              </a:spcBef>
              <a:spcAft>
                <a:spcPts val="0"/>
              </a:spcAft>
              <a:buSzPts val="1600"/>
              <a:buChar char="-"/>
            </a:pPr>
            <a:r>
              <a:rPr lang="en" sz="1600"/>
              <a:t>Pour la réservation(sauvegarde du localStorage et SessionStorage) je savais ce qu’il fallait faire mais j’ai eu du mal avec la logique des conditions if () else ,la solution était de réécrire le code en parlant à haute voix , ça m’a permis de trouver les erreurs logiques(méthode du canard en plastique)</a:t>
            </a:r>
            <a:endParaRPr sz="1600"/>
          </a:p>
        </p:txBody>
      </p:sp>
      <p:pic>
        <p:nvPicPr>
          <p:cNvPr id="330" name="Google Shape;330;p34"/>
          <p:cNvPicPr preferRelativeResize="0"/>
          <p:nvPr/>
        </p:nvPicPr>
        <p:blipFill>
          <a:blip r:embed="rId3">
            <a:alphaModFix/>
          </a:blip>
          <a:stretch>
            <a:fillRect/>
          </a:stretch>
        </p:blipFill>
        <p:spPr>
          <a:xfrm>
            <a:off x="657300" y="2990850"/>
            <a:ext cx="7524750" cy="4191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35"/>
          <p:cNvSpPr txBox="1"/>
          <p:nvPr>
            <p:ph type="title"/>
          </p:nvPr>
        </p:nvSpPr>
        <p:spPr>
          <a:xfrm>
            <a:off x="1963050" y="2220300"/>
            <a:ext cx="52179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Les perspectives d’améliorations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6"/>
          <p:cNvSpPr txBox="1"/>
          <p:nvPr>
            <p:ph type="title"/>
          </p:nvPr>
        </p:nvSpPr>
        <p:spPr>
          <a:xfrm>
            <a:off x="1219200" y="1133550"/>
            <a:ext cx="6705600" cy="2876400"/>
          </a:xfrm>
          <a:prstGeom prst="rect">
            <a:avLst/>
          </a:prstGeom>
        </p:spPr>
        <p:txBody>
          <a:bodyPr anchorCtr="0" anchor="t" bIns="91425" lIns="91425" spcFirstLastPara="1" rIns="91425" wrap="square" tIns="91425">
            <a:noAutofit/>
          </a:bodyPr>
          <a:lstStyle/>
          <a:p>
            <a:pPr indent="-285750" lvl="0" marL="285750" rtl="0" algn="l">
              <a:spcBef>
                <a:spcPts val="0"/>
              </a:spcBef>
              <a:spcAft>
                <a:spcPts val="0"/>
              </a:spcAft>
              <a:buClr>
                <a:schemeClr val="lt1"/>
              </a:buClr>
              <a:buSzPts val="1600"/>
              <a:buFont typeface="Lato"/>
              <a:buChar char="•"/>
            </a:pPr>
            <a:r>
              <a:rPr lang="en" sz="1600">
                <a:latin typeface="Lato"/>
                <a:ea typeface="Lato"/>
                <a:cs typeface="Lato"/>
                <a:sym typeface="Lato"/>
              </a:rPr>
              <a:t>Mettre des liens vers les réseaux sociaux (ex : pour avertir des futurs stations en travaux).</a:t>
            </a:r>
            <a:endParaRPr sz="1600">
              <a:latin typeface="Lato"/>
              <a:ea typeface="Lato"/>
              <a:cs typeface="Lato"/>
              <a:sym typeface="Lato"/>
            </a:endParaRPr>
          </a:p>
          <a:p>
            <a:pPr indent="-285750" lvl="0" marL="285750" rtl="0" algn="l">
              <a:spcBef>
                <a:spcPts val="0"/>
              </a:spcBef>
              <a:spcAft>
                <a:spcPts val="0"/>
              </a:spcAft>
              <a:buClr>
                <a:schemeClr val="lt1"/>
              </a:buClr>
              <a:buSzPts val="1600"/>
              <a:buFont typeface="Lato"/>
              <a:buChar char="•"/>
            </a:pPr>
            <a:r>
              <a:rPr lang="en" sz="1600">
                <a:latin typeface="Lato"/>
                <a:ea typeface="Lato"/>
                <a:cs typeface="Lato"/>
                <a:sym typeface="Lato"/>
              </a:rPr>
              <a:t>Ajouter une station en favoris.</a:t>
            </a:r>
            <a:endParaRPr sz="1600">
              <a:latin typeface="Lato"/>
              <a:ea typeface="Lato"/>
              <a:cs typeface="Lato"/>
              <a:sym typeface="Lato"/>
            </a:endParaRPr>
          </a:p>
          <a:p>
            <a:pPr indent="-285750" lvl="0" marL="285750" rtl="0" algn="l">
              <a:spcBef>
                <a:spcPts val="0"/>
              </a:spcBef>
              <a:spcAft>
                <a:spcPts val="0"/>
              </a:spcAft>
              <a:buClr>
                <a:schemeClr val="lt1"/>
              </a:buClr>
              <a:buSzPts val="1600"/>
              <a:buFont typeface="Lato"/>
              <a:buChar char="•"/>
            </a:pPr>
            <a:r>
              <a:rPr lang="en" sz="1600">
                <a:latin typeface="Lato"/>
                <a:ea typeface="Lato"/>
                <a:cs typeface="Lato"/>
                <a:sym typeface="Lato"/>
              </a:rPr>
              <a:t>Ajouter  la géolocalisation permettant de repérer la station la plus proche</a:t>
            </a:r>
            <a:endParaRPr sz="1600">
              <a:latin typeface="Lato"/>
              <a:ea typeface="Lato"/>
              <a:cs typeface="Lato"/>
              <a:sym typeface="Lato"/>
            </a:endParaRPr>
          </a:p>
          <a:p>
            <a:pPr indent="-285750" lvl="0" marL="285750" rtl="0" algn="l">
              <a:spcBef>
                <a:spcPts val="0"/>
              </a:spcBef>
              <a:spcAft>
                <a:spcPts val="0"/>
              </a:spcAft>
              <a:buClr>
                <a:schemeClr val="lt1"/>
              </a:buClr>
              <a:buSzPts val="1600"/>
              <a:buFont typeface="Lato"/>
              <a:buChar char="•"/>
            </a:pPr>
            <a:r>
              <a:rPr lang="en" sz="1600">
                <a:latin typeface="Lato"/>
                <a:ea typeface="Lato"/>
                <a:cs typeface="Lato"/>
                <a:sym typeface="Lato"/>
              </a:rPr>
              <a:t>Indiquer les tarifs , a</a:t>
            </a:r>
            <a:r>
              <a:rPr lang="en" sz="1600">
                <a:latin typeface="Lato"/>
                <a:ea typeface="Lato"/>
                <a:cs typeface="Lato"/>
                <a:sym typeface="Lato"/>
              </a:rPr>
              <a:t>jouter un mode de paiement pour la réservation et envoyer un e-mail de confirmation</a:t>
            </a:r>
            <a:endParaRPr sz="1600">
              <a:latin typeface="Lato"/>
              <a:ea typeface="Lato"/>
              <a:cs typeface="Lato"/>
              <a:sym typeface="Lato"/>
            </a:endParaRPr>
          </a:p>
          <a:p>
            <a:pPr indent="-285750" lvl="0" marL="285750" rtl="0" algn="l">
              <a:spcBef>
                <a:spcPts val="0"/>
              </a:spcBef>
              <a:spcAft>
                <a:spcPts val="0"/>
              </a:spcAft>
              <a:buClr>
                <a:schemeClr val="lt1"/>
              </a:buClr>
              <a:buSzPts val="1600"/>
              <a:buFont typeface="Lato"/>
              <a:buChar char="•"/>
            </a:pPr>
            <a:r>
              <a:rPr lang="en" sz="1600">
                <a:latin typeface="Lato"/>
                <a:ea typeface="Lato"/>
                <a:cs typeface="Lato"/>
                <a:sym typeface="Lato"/>
              </a:rPr>
              <a:t>Ajouter un cache navigateur</a:t>
            </a:r>
            <a:endParaRPr sz="1600">
              <a:latin typeface="Lato"/>
              <a:ea typeface="Lato"/>
              <a:cs typeface="Lato"/>
              <a:sym typeface="Lato"/>
            </a:endParaRPr>
          </a:p>
          <a:p>
            <a:pPr indent="-285750" lvl="0" marL="285750" rtl="0" algn="l">
              <a:spcBef>
                <a:spcPts val="0"/>
              </a:spcBef>
              <a:spcAft>
                <a:spcPts val="0"/>
              </a:spcAft>
              <a:buClr>
                <a:schemeClr val="lt1"/>
              </a:buClr>
              <a:buSzPts val="1600"/>
              <a:buFont typeface="Lato"/>
              <a:buChar char="•"/>
            </a:pPr>
            <a:r>
              <a:rPr lang="en" sz="1600">
                <a:latin typeface="Lato"/>
                <a:ea typeface="Lato"/>
                <a:cs typeface="Lato"/>
                <a:sym typeface="Lato"/>
              </a:rPr>
              <a:t>Ajouter mentions légale et politique de confidentialité</a:t>
            </a:r>
            <a:endParaRPr sz="1600">
              <a:latin typeface="Lato"/>
              <a:ea typeface="Lato"/>
              <a:cs typeface="Lato"/>
              <a:sym typeface="Lato"/>
            </a:endParaRPr>
          </a:p>
          <a:p>
            <a:pPr indent="-285750" lvl="0" marL="285750" rtl="0" algn="l">
              <a:spcBef>
                <a:spcPts val="0"/>
              </a:spcBef>
              <a:spcAft>
                <a:spcPts val="0"/>
              </a:spcAft>
              <a:buClr>
                <a:schemeClr val="lt1"/>
              </a:buClr>
              <a:buSzPts val="1600"/>
              <a:buFont typeface="Lato"/>
              <a:buChar char="•"/>
            </a:pPr>
            <a:r>
              <a:rPr lang="en" sz="1600">
                <a:latin typeface="Lato"/>
                <a:ea typeface="Lato"/>
                <a:cs typeface="Lato"/>
                <a:sym typeface="Lato"/>
              </a:rPr>
              <a:t>Ajouter toutes les villes disponibles sur l’api pour </a:t>
            </a:r>
            <a:r>
              <a:rPr lang="en" sz="1600">
                <a:latin typeface="Lato"/>
                <a:ea typeface="Lato"/>
                <a:cs typeface="Lato"/>
                <a:sym typeface="Lato"/>
              </a:rPr>
              <a:t>étendre</a:t>
            </a:r>
            <a:r>
              <a:rPr lang="en" sz="1600">
                <a:latin typeface="Lato"/>
                <a:ea typeface="Lato"/>
                <a:cs typeface="Lato"/>
                <a:sym typeface="Lato"/>
              </a:rPr>
              <a:t> le marché cible  du site et de l’entreprise.</a:t>
            </a:r>
            <a:endParaRPr sz="1600">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37"/>
          <p:cNvSpPr txBox="1"/>
          <p:nvPr>
            <p:ph type="title"/>
          </p:nvPr>
        </p:nvSpPr>
        <p:spPr>
          <a:xfrm>
            <a:off x="1963050" y="2220300"/>
            <a:ext cx="5217900" cy="609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1629300" y="985350"/>
            <a:ext cx="5885400" cy="317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rPr lang="en" sz="1600">
                <a:latin typeface="Lato"/>
                <a:ea typeface="Lato"/>
                <a:cs typeface="Lato"/>
                <a:sym typeface="Lato"/>
              </a:rPr>
              <a:t>Ce projet a été un plaisire à </a:t>
            </a:r>
            <a:r>
              <a:rPr lang="en" sz="1600">
                <a:latin typeface="Lato"/>
                <a:ea typeface="Lato"/>
                <a:cs typeface="Lato"/>
                <a:sym typeface="Lato"/>
              </a:rPr>
              <a:t>développer</a:t>
            </a:r>
            <a:r>
              <a:rPr lang="en" sz="1600">
                <a:latin typeface="Lato"/>
                <a:ea typeface="Lato"/>
                <a:cs typeface="Lato"/>
                <a:sym typeface="Lato"/>
              </a:rPr>
              <a:t> ,ca m’a permis </a:t>
            </a:r>
            <a:r>
              <a:rPr lang="en" sz="1600">
                <a:latin typeface="Lato"/>
                <a:ea typeface="Lato"/>
                <a:cs typeface="Lato"/>
                <a:sym typeface="Lato"/>
              </a:rPr>
              <a:t>d'acquérir</a:t>
            </a:r>
            <a:r>
              <a:rPr lang="en" sz="1600">
                <a:latin typeface="Lato"/>
                <a:ea typeface="Lato"/>
                <a:cs typeface="Lato"/>
                <a:sym typeface="Lato"/>
              </a:rPr>
              <a:t> de nouvelles </a:t>
            </a:r>
            <a:r>
              <a:rPr lang="en" sz="1600">
                <a:latin typeface="Lato"/>
                <a:ea typeface="Lato"/>
                <a:cs typeface="Lato"/>
                <a:sym typeface="Lato"/>
              </a:rPr>
              <a:t>compétences</a:t>
            </a:r>
            <a:r>
              <a:rPr lang="en" sz="1600">
                <a:latin typeface="Lato"/>
                <a:ea typeface="Lato"/>
                <a:cs typeface="Lato"/>
                <a:sym typeface="Lato"/>
              </a:rPr>
              <a:t> que ce soit en JavaScript ou plus </a:t>
            </a:r>
            <a:r>
              <a:rPr lang="en" sz="1600">
                <a:latin typeface="Lato"/>
                <a:ea typeface="Lato"/>
                <a:cs typeface="Lato"/>
                <a:sym typeface="Lato"/>
              </a:rPr>
              <a:t>généralement</a:t>
            </a:r>
            <a:r>
              <a:rPr lang="en" sz="1600">
                <a:latin typeface="Lato"/>
                <a:ea typeface="Lato"/>
                <a:cs typeface="Lato"/>
                <a:sym typeface="Lato"/>
              </a:rPr>
              <a:t> dans la logique qu’il faut avoir pour pouvoir traduire une idée en code.</a:t>
            </a:r>
            <a:endParaRPr sz="1600">
              <a:latin typeface="Lato"/>
              <a:ea typeface="Lato"/>
              <a:cs typeface="Lato"/>
              <a:sym typeface="Lato"/>
            </a:endParaRPr>
          </a:p>
          <a:p>
            <a:pPr indent="0" lvl="0" marL="0" rtl="0" algn="l">
              <a:spcBef>
                <a:spcPts val="0"/>
              </a:spcBef>
              <a:spcAft>
                <a:spcPts val="0"/>
              </a:spcAft>
              <a:buClr>
                <a:srgbClr val="000000"/>
              </a:buClr>
              <a:buFont typeface="Arial"/>
              <a:buNone/>
            </a:pPr>
            <a:r>
              <a:t/>
            </a:r>
            <a:endParaRPr sz="1600">
              <a:latin typeface="Lato"/>
              <a:ea typeface="Lato"/>
              <a:cs typeface="Lato"/>
              <a:sym typeface="Lato"/>
            </a:endParaRPr>
          </a:p>
          <a:p>
            <a:pPr indent="0" lvl="0" marL="0" rtl="0" algn="l">
              <a:spcBef>
                <a:spcPts val="0"/>
              </a:spcBef>
              <a:spcAft>
                <a:spcPts val="0"/>
              </a:spcAft>
              <a:buNone/>
            </a:pPr>
            <a:r>
              <a:rPr lang="en" sz="1600">
                <a:latin typeface="Lato"/>
                <a:ea typeface="Lato"/>
                <a:cs typeface="Lato"/>
                <a:sym typeface="Lato"/>
              </a:rPr>
              <a:t>Ça m’a pris du temps pour bien </a:t>
            </a:r>
            <a:r>
              <a:rPr lang="en" sz="1600">
                <a:latin typeface="Lato"/>
                <a:ea typeface="Lato"/>
                <a:cs typeface="Lato"/>
                <a:sym typeface="Lato"/>
              </a:rPr>
              <a:t>démarrer</a:t>
            </a:r>
            <a:r>
              <a:rPr lang="en" sz="1600">
                <a:latin typeface="Lato"/>
                <a:ea typeface="Lato"/>
                <a:cs typeface="Lato"/>
                <a:sym typeface="Lato"/>
              </a:rPr>
              <a:t> mais une fois qu’on as le </a:t>
            </a:r>
            <a:r>
              <a:rPr lang="en" sz="1600">
                <a:latin typeface="Lato"/>
                <a:ea typeface="Lato"/>
                <a:cs typeface="Lato"/>
                <a:sym typeface="Lato"/>
              </a:rPr>
              <a:t>déclic</a:t>
            </a:r>
            <a:r>
              <a:rPr lang="en" sz="1600">
                <a:latin typeface="Lato"/>
                <a:ea typeface="Lato"/>
                <a:cs typeface="Lato"/>
                <a:sym typeface="Lato"/>
              </a:rPr>
              <a:t> tous va </a:t>
            </a:r>
            <a:r>
              <a:rPr lang="en" sz="1600">
                <a:latin typeface="Lato"/>
                <a:ea typeface="Lato"/>
                <a:cs typeface="Lato"/>
                <a:sym typeface="Lato"/>
              </a:rPr>
              <a:t>tout</a:t>
            </a:r>
            <a:r>
              <a:rPr lang="en" sz="1600">
                <a:latin typeface="Lato"/>
                <a:ea typeface="Lato"/>
                <a:cs typeface="Lato"/>
                <a:sym typeface="Lato"/>
              </a:rPr>
              <a:t> seul.</a:t>
            </a:r>
            <a:endParaRPr sz="1600">
              <a:latin typeface="Lato"/>
              <a:ea typeface="Lato"/>
              <a:cs typeface="Lato"/>
              <a:sym typeface="Lato"/>
            </a:endParaRPr>
          </a:p>
          <a:p>
            <a:pPr indent="0" lvl="0" marL="0" rtl="0" algn="l">
              <a:spcBef>
                <a:spcPts val="0"/>
              </a:spcBef>
              <a:spcAft>
                <a:spcPts val="0"/>
              </a:spcAft>
              <a:buNone/>
            </a:pPr>
            <a:r>
              <a:t/>
            </a:r>
            <a:endParaRPr sz="1600">
              <a:latin typeface="Lato"/>
              <a:ea typeface="Lato"/>
              <a:cs typeface="Lato"/>
              <a:sym typeface="Lato"/>
            </a:endParaRPr>
          </a:p>
          <a:p>
            <a:pPr indent="0" lvl="0" marL="0" rtl="0" algn="l">
              <a:spcBef>
                <a:spcPts val="0"/>
              </a:spcBef>
              <a:spcAft>
                <a:spcPts val="0"/>
              </a:spcAft>
              <a:buClr>
                <a:srgbClr val="000000"/>
              </a:buClr>
              <a:buFont typeface="Arial"/>
              <a:buNone/>
            </a:pPr>
            <a:r>
              <a:rPr lang="en" sz="1600">
                <a:latin typeface="Lato"/>
                <a:ea typeface="Lato"/>
                <a:cs typeface="Lato"/>
                <a:sym typeface="Lato"/>
              </a:rPr>
              <a:t>Je pense que je </a:t>
            </a:r>
            <a:r>
              <a:rPr lang="en" sz="1600">
                <a:latin typeface="Lato"/>
                <a:ea typeface="Lato"/>
                <a:cs typeface="Lato"/>
                <a:sym typeface="Lato"/>
              </a:rPr>
              <a:t>maîtrise</a:t>
            </a:r>
            <a:r>
              <a:rPr lang="en" sz="1600">
                <a:latin typeface="Lato"/>
                <a:ea typeface="Lato"/>
                <a:cs typeface="Lato"/>
                <a:sym typeface="Lato"/>
              </a:rPr>
              <a:t> les bases de Javascript et que je peux être autonome sur des projets , il me reste de pratiquer et </a:t>
            </a:r>
            <a:r>
              <a:rPr lang="en" sz="1600">
                <a:latin typeface="Lato"/>
                <a:ea typeface="Lato"/>
                <a:cs typeface="Lato"/>
                <a:sym typeface="Lato"/>
              </a:rPr>
              <a:t>acquérir</a:t>
            </a:r>
            <a:r>
              <a:rPr lang="en" sz="1600">
                <a:latin typeface="Lato"/>
                <a:ea typeface="Lato"/>
                <a:cs typeface="Lato"/>
                <a:sym typeface="Lato"/>
              </a:rPr>
              <a:t> de </a:t>
            </a:r>
            <a:r>
              <a:rPr lang="en" sz="1600">
                <a:latin typeface="Lato"/>
                <a:ea typeface="Lato"/>
                <a:cs typeface="Lato"/>
                <a:sym typeface="Lato"/>
              </a:rPr>
              <a:t>l'expérience</a:t>
            </a:r>
            <a:r>
              <a:rPr lang="en" sz="1600">
                <a:latin typeface="Lato"/>
                <a:ea typeface="Lato"/>
                <a:cs typeface="Lato"/>
                <a:sym typeface="Lato"/>
              </a:rPr>
              <a:t> pour pouvoir aller plus vite et trouver des solutions plus rapidement.</a:t>
            </a:r>
            <a:endParaRPr sz="16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54" name="Shape 354"/>
        <p:cNvGrpSpPr/>
        <p:nvPr/>
      </p:nvGrpSpPr>
      <p:grpSpPr>
        <a:xfrm>
          <a:off x="0" y="0"/>
          <a:ext cx="0" cy="0"/>
          <a:chOff x="0" y="0"/>
          <a:chExt cx="0" cy="0"/>
        </a:xfrm>
      </p:grpSpPr>
      <p:sp>
        <p:nvSpPr>
          <p:cNvPr id="355" name="Google Shape;355;p39"/>
          <p:cNvSpPr txBox="1"/>
          <p:nvPr>
            <p:ph type="title"/>
          </p:nvPr>
        </p:nvSpPr>
        <p:spPr>
          <a:xfrm>
            <a:off x="654050" y="1119100"/>
            <a:ext cx="4587000" cy="3147000"/>
          </a:xfrm>
          <a:prstGeom prst="rect">
            <a:avLst/>
          </a:prstGeom>
        </p:spPr>
        <p:txBody>
          <a:bodyPr anchorCtr="0" anchor="ctr" bIns="91425" lIns="91425" spcFirstLastPara="1" rIns="91425" wrap="square" tIns="91425">
            <a:noAutofit/>
          </a:bodyPr>
          <a:lstStyle/>
          <a:p>
            <a:pPr indent="0" lvl="0" marL="457200" rtl="0" algn="l">
              <a:lnSpc>
                <a:spcPct val="96000"/>
              </a:lnSpc>
              <a:spcBef>
                <a:spcPts val="1200"/>
              </a:spcBef>
              <a:spcAft>
                <a:spcPts val="0"/>
              </a:spcAft>
              <a:buNone/>
            </a:pPr>
            <a:r>
              <a:rPr lang="en" sz="6000">
                <a:latin typeface="Lato"/>
                <a:ea typeface="Lato"/>
                <a:cs typeface="Lato"/>
                <a:sym typeface="Lato"/>
              </a:rPr>
              <a:t>Merci </a:t>
            </a:r>
            <a:endParaRPr sz="6000"/>
          </a:p>
          <a:p>
            <a:pPr indent="0" lvl="0" marL="457200" rtl="0" algn="l">
              <a:lnSpc>
                <a:spcPct val="96000"/>
              </a:lnSpc>
              <a:spcBef>
                <a:spcPts val="1200"/>
              </a:spcBef>
              <a:spcAft>
                <a:spcPts val="0"/>
              </a:spcAft>
              <a:buNone/>
            </a:pPr>
            <a:r>
              <a:t/>
            </a:r>
            <a:endParaRPr sz="1800" u="sng">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dk1"/>
        </a:solidFill>
      </p:bgPr>
    </p:bg>
    <p:spTree>
      <p:nvGrpSpPr>
        <p:cNvPr id="359" name="Shape 359"/>
        <p:cNvGrpSpPr/>
        <p:nvPr/>
      </p:nvGrpSpPr>
      <p:grpSpPr>
        <a:xfrm>
          <a:off x="0" y="0"/>
          <a:ext cx="0" cy="0"/>
          <a:chOff x="0" y="0"/>
          <a:chExt cx="0" cy="0"/>
        </a:xfrm>
      </p:grpSpPr>
      <p:sp>
        <p:nvSpPr>
          <p:cNvPr id="360" name="Google Shape;360;p40"/>
          <p:cNvSpPr txBox="1"/>
          <p:nvPr>
            <p:ph type="title"/>
          </p:nvPr>
        </p:nvSpPr>
        <p:spPr>
          <a:xfrm>
            <a:off x="654050" y="1119100"/>
            <a:ext cx="6021900" cy="3142500"/>
          </a:xfrm>
          <a:prstGeom prst="rect">
            <a:avLst/>
          </a:prstGeom>
        </p:spPr>
        <p:txBody>
          <a:bodyPr anchorCtr="0" anchor="ctr" bIns="91425" lIns="91425" spcFirstLastPara="1" rIns="91425" wrap="square" tIns="91425">
            <a:noAutofit/>
          </a:bodyPr>
          <a:lstStyle/>
          <a:p>
            <a:pPr indent="0" lvl="0" marL="457200" rtl="0" algn="l">
              <a:lnSpc>
                <a:spcPct val="96000"/>
              </a:lnSpc>
              <a:spcBef>
                <a:spcPts val="1200"/>
              </a:spcBef>
              <a:spcAft>
                <a:spcPts val="0"/>
              </a:spcAft>
              <a:buNone/>
            </a:pPr>
            <a:r>
              <a:rPr lang="en" sz="3000">
                <a:latin typeface="Lato"/>
                <a:ea typeface="Lato"/>
                <a:cs typeface="Lato"/>
                <a:sym typeface="Lato"/>
              </a:rPr>
              <a:t> Questions-réponses</a:t>
            </a:r>
            <a:endParaRPr sz="3000">
              <a:latin typeface="Lato"/>
              <a:ea typeface="Lato"/>
              <a:cs typeface="Lato"/>
              <a:sym typeface="Lato"/>
            </a:endParaRPr>
          </a:p>
          <a:p>
            <a:pPr indent="0" lvl="0" marL="457200" rtl="0" algn="l">
              <a:lnSpc>
                <a:spcPct val="96000"/>
              </a:lnSpc>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17"/>
          <p:cNvSpPr txBox="1"/>
          <p:nvPr>
            <p:ph type="title"/>
          </p:nvPr>
        </p:nvSpPr>
        <p:spPr>
          <a:xfrm>
            <a:off x="1074400" y="925515"/>
            <a:ext cx="3954600" cy="563400"/>
          </a:xfrm>
          <a:prstGeom prst="rect">
            <a:avLst/>
          </a:prstGeom>
        </p:spPr>
        <p:txBody>
          <a:bodyPr anchorCtr="0" anchor="t" bIns="91425" lIns="91425" spcFirstLastPara="1" rIns="91425" wrap="square" tIns="91425">
            <a:noAutofit/>
          </a:bodyPr>
          <a:lstStyle/>
          <a:p>
            <a:pPr indent="0" lvl="0" marL="0" rtl="0" algn="l">
              <a:lnSpc>
                <a:spcPct val="96000"/>
              </a:lnSpc>
              <a:spcBef>
                <a:spcPts val="1000"/>
              </a:spcBef>
              <a:spcAft>
                <a:spcPts val="0"/>
              </a:spcAft>
              <a:buNone/>
            </a:pPr>
            <a:r>
              <a:t/>
            </a:r>
            <a:endParaRPr b="1" sz="1400" u="sng">
              <a:latin typeface="Lato"/>
              <a:ea typeface="Lato"/>
              <a:cs typeface="Lato"/>
              <a:sym typeface="Lato"/>
            </a:endParaRPr>
          </a:p>
          <a:p>
            <a:pPr indent="0" lvl="0" marL="457200" rtl="0" algn="l">
              <a:lnSpc>
                <a:spcPct val="115000"/>
              </a:lnSpc>
              <a:spcBef>
                <a:spcPts val="1200"/>
              </a:spcBef>
              <a:spcAft>
                <a:spcPts val="0"/>
              </a:spcAft>
              <a:buNone/>
            </a:pPr>
            <a:r>
              <a:t/>
            </a:r>
            <a:endParaRPr sz="1400">
              <a:latin typeface="Lato"/>
              <a:ea typeface="Lato"/>
              <a:cs typeface="Lato"/>
              <a:sym typeface="Lato"/>
            </a:endParaRPr>
          </a:p>
          <a:p>
            <a:pPr indent="0" lvl="0" marL="457200" rtl="0" algn="l">
              <a:lnSpc>
                <a:spcPct val="115000"/>
              </a:lnSpc>
              <a:spcBef>
                <a:spcPts val="1200"/>
              </a:spcBef>
              <a:spcAft>
                <a:spcPts val="0"/>
              </a:spcAft>
              <a:buNone/>
            </a:pPr>
            <a:br>
              <a:rPr lang="en" sz="1200">
                <a:solidFill>
                  <a:srgbClr val="000000"/>
                </a:solidFill>
                <a:latin typeface="Times New Roman"/>
                <a:ea typeface="Times New Roman"/>
                <a:cs typeface="Times New Roman"/>
                <a:sym typeface="Times New Roman"/>
              </a:rPr>
            </a:br>
            <a:endParaRPr sz="1200">
              <a:solidFill>
                <a:srgbClr val="000000"/>
              </a:solidFill>
              <a:latin typeface="Times New Roman"/>
              <a:ea typeface="Times New Roman"/>
              <a:cs typeface="Times New Roman"/>
              <a:sym typeface="Times New Roman"/>
            </a:endParaRPr>
          </a:p>
          <a:p>
            <a:pPr indent="0" lvl="0" marL="0" rtl="0" algn="l">
              <a:spcBef>
                <a:spcPts val="1200"/>
              </a:spcBef>
              <a:spcAft>
                <a:spcPts val="0"/>
              </a:spcAft>
              <a:buNone/>
            </a:pPr>
            <a:r>
              <a:t/>
            </a:r>
            <a:endParaRPr sz="3000"/>
          </a:p>
        </p:txBody>
      </p:sp>
      <p:sp>
        <p:nvSpPr>
          <p:cNvPr id="169" name="Google Shape;169;p17"/>
          <p:cNvSpPr txBox="1"/>
          <p:nvPr/>
        </p:nvSpPr>
        <p:spPr>
          <a:xfrm>
            <a:off x="1056750" y="861750"/>
            <a:ext cx="7030500" cy="3420000"/>
          </a:xfrm>
          <a:prstGeom prst="rect">
            <a:avLst/>
          </a:prstGeom>
          <a:noFill/>
          <a:ln>
            <a:noFill/>
          </a:ln>
        </p:spPr>
        <p:txBody>
          <a:bodyPr anchorCtr="0" anchor="t" bIns="91425" lIns="91425" spcFirstLastPara="1" rIns="91425" wrap="square" tIns="91425">
            <a:noAutofit/>
          </a:bodyPr>
          <a:lstStyle/>
          <a:p>
            <a:pPr indent="0" lvl="0" marL="0" rtl="0" algn="ctr">
              <a:lnSpc>
                <a:spcPct val="96000"/>
              </a:lnSpc>
              <a:spcBef>
                <a:spcPts val="1200"/>
              </a:spcBef>
              <a:spcAft>
                <a:spcPts val="0"/>
              </a:spcAft>
              <a:buNone/>
            </a:pPr>
            <a:r>
              <a:rPr lang="en" sz="4800" u="sng">
                <a:solidFill>
                  <a:schemeClr val="lt1"/>
                </a:solidFill>
                <a:latin typeface="Lato"/>
                <a:ea typeface="Lato"/>
                <a:cs typeface="Lato"/>
                <a:sym typeface="Lato"/>
              </a:rPr>
              <a:t>Chapitre I </a:t>
            </a:r>
            <a:br>
              <a:rPr lang="en" sz="4800" u="sng">
                <a:solidFill>
                  <a:schemeClr val="lt1"/>
                </a:solidFill>
                <a:latin typeface="Lato"/>
                <a:ea typeface="Lato"/>
                <a:cs typeface="Lato"/>
                <a:sym typeface="Lato"/>
              </a:rPr>
            </a:br>
            <a:endParaRPr sz="3000" u="sng">
              <a:solidFill>
                <a:schemeClr val="lt1"/>
              </a:solidFill>
              <a:latin typeface="Lato"/>
              <a:ea typeface="Lato"/>
              <a:cs typeface="Lato"/>
              <a:sym typeface="Lato"/>
            </a:endParaRPr>
          </a:p>
          <a:p>
            <a:pPr indent="-419100" lvl="0" marL="457200" rtl="0" algn="l">
              <a:lnSpc>
                <a:spcPct val="96000"/>
              </a:lnSpc>
              <a:spcBef>
                <a:spcPts val="1200"/>
              </a:spcBef>
              <a:spcAft>
                <a:spcPts val="0"/>
              </a:spcAft>
              <a:buClr>
                <a:schemeClr val="lt1"/>
              </a:buClr>
              <a:buSzPts val="3000"/>
              <a:buFont typeface="Lato"/>
              <a:buChar char="-"/>
            </a:pPr>
            <a:r>
              <a:rPr lang="en" sz="3000">
                <a:solidFill>
                  <a:schemeClr val="lt1"/>
                </a:solidFill>
                <a:latin typeface="Lato"/>
                <a:ea typeface="Lato"/>
                <a:cs typeface="Lato"/>
                <a:sym typeface="Lato"/>
              </a:rPr>
              <a:t>Démonstration du site web responsive</a:t>
            </a:r>
            <a:endParaRPr sz="3000">
              <a:solidFill>
                <a:schemeClr val="lt1"/>
              </a:solidFill>
              <a:latin typeface="Lato"/>
              <a:ea typeface="Lato"/>
              <a:cs typeface="Lato"/>
              <a:sym typeface="Lato"/>
            </a:endParaRPr>
          </a:p>
          <a:p>
            <a:pPr indent="-419100" lvl="0" marL="457200" rtl="0" algn="l">
              <a:lnSpc>
                <a:spcPct val="96000"/>
              </a:lnSpc>
              <a:spcBef>
                <a:spcPts val="0"/>
              </a:spcBef>
              <a:spcAft>
                <a:spcPts val="0"/>
              </a:spcAft>
              <a:buClr>
                <a:schemeClr val="lt1"/>
              </a:buClr>
              <a:buSzPts val="3000"/>
              <a:buFont typeface="Lato"/>
              <a:buChar char="-"/>
            </a:pPr>
            <a:r>
              <a:rPr lang="en" sz="3000">
                <a:solidFill>
                  <a:schemeClr val="lt1"/>
                </a:solidFill>
                <a:latin typeface="Lato"/>
                <a:ea typeface="Lato"/>
                <a:cs typeface="Lato"/>
                <a:sym typeface="Lato"/>
              </a:rPr>
              <a:t>Norme W3C - WCAG (AAA)</a:t>
            </a:r>
            <a:endParaRPr sz="3000">
              <a:solidFill>
                <a:schemeClr val="lt1"/>
              </a:solidFill>
              <a:latin typeface="Lato"/>
              <a:ea typeface="Lato"/>
              <a:cs typeface="Lato"/>
              <a:sym typeface="Lato"/>
            </a:endParaRPr>
          </a:p>
          <a:p>
            <a:pPr indent="-419100" lvl="0" marL="457200" rtl="0" algn="l">
              <a:lnSpc>
                <a:spcPct val="96000"/>
              </a:lnSpc>
              <a:spcBef>
                <a:spcPts val="0"/>
              </a:spcBef>
              <a:spcAft>
                <a:spcPts val="0"/>
              </a:spcAft>
              <a:buClr>
                <a:schemeClr val="lt1"/>
              </a:buClr>
              <a:buSzPts val="3000"/>
              <a:buFont typeface="Lato"/>
              <a:buChar char="-"/>
            </a:pPr>
            <a:r>
              <a:rPr lang="en" sz="3000">
                <a:solidFill>
                  <a:schemeClr val="lt1"/>
                </a:solidFill>
                <a:latin typeface="Lato"/>
                <a:ea typeface="Lato"/>
                <a:cs typeface="Lato"/>
                <a:sym typeface="Lato"/>
              </a:rPr>
              <a:t>Test Speed Insight</a:t>
            </a:r>
            <a:endParaRPr sz="3000">
              <a:solidFill>
                <a:schemeClr val="lt1"/>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18"/>
          <p:cNvSpPr txBox="1"/>
          <p:nvPr/>
        </p:nvSpPr>
        <p:spPr>
          <a:xfrm>
            <a:off x="2603250" y="199775"/>
            <a:ext cx="3937500" cy="63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a:ea typeface="Lato"/>
                <a:cs typeface="Lato"/>
                <a:sym typeface="Lato"/>
              </a:rPr>
              <a:t>Présentation du site</a:t>
            </a:r>
            <a:endParaRPr sz="3000">
              <a:solidFill>
                <a:srgbClr val="FFFFFF"/>
              </a:solidFill>
              <a:latin typeface="Lato"/>
              <a:ea typeface="Lato"/>
              <a:cs typeface="Lato"/>
              <a:sym typeface="Lato"/>
            </a:endParaRPr>
          </a:p>
        </p:txBody>
      </p:sp>
      <p:sp>
        <p:nvSpPr>
          <p:cNvPr id="175" name="Google Shape;175;p18"/>
          <p:cNvSpPr txBox="1"/>
          <p:nvPr/>
        </p:nvSpPr>
        <p:spPr>
          <a:xfrm>
            <a:off x="4880750" y="1188463"/>
            <a:ext cx="1825800" cy="638100"/>
          </a:xfrm>
          <a:prstGeom prst="rect">
            <a:avLst/>
          </a:prstGeom>
          <a:solidFill>
            <a:srgbClr val="344968"/>
          </a:solidFill>
          <a:ln cap="flat" cmpd="sng" w="9525">
            <a:solidFill>
              <a:srgbClr val="5CADD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Lato"/>
                <a:ea typeface="Lato"/>
                <a:cs typeface="Lato"/>
                <a:sym typeface="Lato"/>
              </a:rPr>
              <a:t>#344968</a:t>
            </a:r>
            <a:endParaRPr sz="3000">
              <a:solidFill>
                <a:schemeClr val="lt1"/>
              </a:solidFill>
              <a:latin typeface="Lato"/>
              <a:ea typeface="Lato"/>
              <a:cs typeface="Lato"/>
              <a:sym typeface="Lato"/>
            </a:endParaRPr>
          </a:p>
        </p:txBody>
      </p:sp>
      <p:sp>
        <p:nvSpPr>
          <p:cNvPr id="176" name="Google Shape;176;p18"/>
          <p:cNvSpPr txBox="1"/>
          <p:nvPr/>
        </p:nvSpPr>
        <p:spPr>
          <a:xfrm>
            <a:off x="360550" y="1237663"/>
            <a:ext cx="29421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a:ea typeface="Lato"/>
                <a:cs typeface="Lato"/>
                <a:sym typeface="Lato"/>
              </a:rPr>
              <a:t>Couleurs principales</a:t>
            </a:r>
            <a:endParaRPr sz="2400">
              <a:solidFill>
                <a:schemeClr val="lt1"/>
              </a:solidFill>
              <a:latin typeface="Lato"/>
              <a:ea typeface="Lato"/>
              <a:cs typeface="Lato"/>
              <a:sym typeface="Lato"/>
            </a:endParaRPr>
          </a:p>
        </p:txBody>
      </p:sp>
      <p:sp>
        <p:nvSpPr>
          <p:cNvPr id="177" name="Google Shape;177;p18"/>
          <p:cNvSpPr txBox="1"/>
          <p:nvPr/>
        </p:nvSpPr>
        <p:spPr>
          <a:xfrm>
            <a:off x="360549" y="2323375"/>
            <a:ext cx="12735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a:ea typeface="Lato"/>
                <a:cs typeface="Lato"/>
                <a:sym typeface="Lato"/>
              </a:rPr>
              <a:t>Police</a:t>
            </a:r>
            <a:endParaRPr sz="2400">
              <a:solidFill>
                <a:schemeClr val="lt1"/>
              </a:solidFill>
              <a:latin typeface="Lato"/>
              <a:ea typeface="Lato"/>
              <a:cs typeface="Lato"/>
              <a:sym typeface="Lato"/>
            </a:endParaRPr>
          </a:p>
        </p:txBody>
      </p:sp>
      <p:sp>
        <p:nvSpPr>
          <p:cNvPr id="178" name="Google Shape;178;p18"/>
          <p:cNvSpPr txBox="1"/>
          <p:nvPr/>
        </p:nvSpPr>
        <p:spPr>
          <a:xfrm>
            <a:off x="6706550" y="1188463"/>
            <a:ext cx="1825800" cy="638100"/>
          </a:xfrm>
          <a:prstGeom prst="rect">
            <a:avLst/>
          </a:prstGeom>
          <a:solidFill>
            <a:srgbClr val="EE293F"/>
          </a:solidFill>
          <a:ln cap="flat" cmpd="sng" w="9525">
            <a:solidFill>
              <a:srgbClr val="5CADD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Lato"/>
                <a:ea typeface="Lato"/>
                <a:cs typeface="Lato"/>
                <a:sym typeface="Lato"/>
              </a:rPr>
              <a:t>#ee293f</a:t>
            </a:r>
            <a:endParaRPr>
              <a:latin typeface="Lato"/>
              <a:ea typeface="Lato"/>
              <a:cs typeface="Lato"/>
              <a:sym typeface="Lato"/>
            </a:endParaRPr>
          </a:p>
        </p:txBody>
      </p:sp>
      <p:sp>
        <p:nvSpPr>
          <p:cNvPr id="179" name="Google Shape;179;p18"/>
          <p:cNvSpPr txBox="1"/>
          <p:nvPr/>
        </p:nvSpPr>
        <p:spPr>
          <a:xfrm>
            <a:off x="4880750" y="2274175"/>
            <a:ext cx="1825800" cy="638100"/>
          </a:xfrm>
          <a:prstGeom prst="rect">
            <a:avLst/>
          </a:prstGeom>
          <a:noFill/>
          <a:ln cap="flat" cmpd="sng" w="9525">
            <a:solidFill>
              <a:srgbClr val="5CADD3"/>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chemeClr val="lt1"/>
                </a:solidFill>
                <a:latin typeface="Roboto"/>
                <a:ea typeface="Roboto"/>
                <a:cs typeface="Roboto"/>
                <a:sym typeface="Roboto"/>
              </a:rPr>
              <a:t>Roboto</a:t>
            </a:r>
            <a:endParaRPr>
              <a:latin typeface="Roboto"/>
              <a:ea typeface="Roboto"/>
              <a:cs typeface="Roboto"/>
              <a:sym typeface="Roboto"/>
            </a:endParaRPr>
          </a:p>
        </p:txBody>
      </p:sp>
      <p:sp>
        <p:nvSpPr>
          <p:cNvPr id="180" name="Google Shape;180;p18"/>
          <p:cNvSpPr txBox="1"/>
          <p:nvPr/>
        </p:nvSpPr>
        <p:spPr>
          <a:xfrm>
            <a:off x="360551" y="3892225"/>
            <a:ext cx="1825800" cy="53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Lato"/>
                <a:ea typeface="Lato"/>
                <a:cs typeface="Lato"/>
                <a:sym typeface="Lato"/>
              </a:rPr>
              <a:t>Structure</a:t>
            </a:r>
            <a:endParaRPr sz="2400">
              <a:solidFill>
                <a:schemeClr val="lt1"/>
              </a:solidFill>
              <a:latin typeface="Lato"/>
              <a:ea typeface="Lato"/>
              <a:cs typeface="Lato"/>
              <a:sym typeface="Lato"/>
            </a:endParaRPr>
          </a:p>
        </p:txBody>
      </p:sp>
      <p:sp>
        <p:nvSpPr>
          <p:cNvPr id="181" name="Google Shape;181;p18"/>
          <p:cNvSpPr txBox="1"/>
          <p:nvPr/>
        </p:nvSpPr>
        <p:spPr>
          <a:xfrm>
            <a:off x="4880750" y="3409075"/>
            <a:ext cx="1825800" cy="1506000"/>
          </a:xfrm>
          <a:prstGeom prst="rect">
            <a:avLst/>
          </a:prstGeom>
          <a:noFill/>
          <a:ln cap="flat" cmpd="sng" w="9525">
            <a:solidFill>
              <a:srgbClr val="5CADD3"/>
            </a:solidFill>
            <a:prstDash val="solid"/>
            <a:round/>
            <a:headEnd len="sm" w="sm" type="none"/>
            <a:tailEnd len="sm" w="sm" type="none"/>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Menu</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Slider</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Carte</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Contact</a:t>
            </a:r>
            <a:endParaRPr sz="1800">
              <a:solidFill>
                <a:schemeClr val="lt1"/>
              </a:solidFill>
              <a:latin typeface="Lato"/>
              <a:ea typeface="Lato"/>
              <a:cs typeface="Lato"/>
              <a:sym typeface="Lato"/>
            </a:endParaRPr>
          </a:p>
          <a:p>
            <a:pPr indent="-342900" lvl="0" marL="457200" rtl="0" algn="l">
              <a:spcBef>
                <a:spcPts val="0"/>
              </a:spcBef>
              <a:spcAft>
                <a:spcPts val="0"/>
              </a:spcAft>
              <a:buClr>
                <a:schemeClr val="lt1"/>
              </a:buClr>
              <a:buSzPts val="1800"/>
              <a:buFont typeface="Lato"/>
              <a:buChar char="●"/>
            </a:pPr>
            <a:r>
              <a:rPr lang="en" sz="1800">
                <a:solidFill>
                  <a:schemeClr val="lt1"/>
                </a:solidFill>
                <a:latin typeface="Lato"/>
                <a:ea typeface="Lato"/>
                <a:cs typeface="Lato"/>
                <a:sym typeface="Lato"/>
              </a:rPr>
              <a:t>Footer</a:t>
            </a:r>
            <a:endParaRPr sz="1800">
              <a:solidFill>
                <a:schemeClr val="lt1"/>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19"/>
          <p:cNvSpPr txBox="1"/>
          <p:nvPr/>
        </p:nvSpPr>
        <p:spPr>
          <a:xfrm>
            <a:off x="5239513" y="29292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Julia</a:t>
            </a:r>
            <a:endParaRPr sz="1100">
              <a:solidFill>
                <a:schemeClr val="accent1"/>
              </a:solidFill>
              <a:latin typeface="Lato"/>
              <a:ea typeface="Lato"/>
              <a:cs typeface="Lato"/>
              <a:sym typeface="Lato"/>
            </a:endParaRPr>
          </a:p>
        </p:txBody>
      </p:sp>
      <p:sp>
        <p:nvSpPr>
          <p:cNvPr id="187" name="Google Shape;187;p19"/>
          <p:cNvSpPr txBox="1"/>
          <p:nvPr/>
        </p:nvSpPr>
        <p:spPr>
          <a:xfrm>
            <a:off x="3780675" y="83925"/>
            <a:ext cx="1206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ato"/>
              <a:ea typeface="Lato"/>
              <a:cs typeface="Lato"/>
              <a:sym typeface="Lato"/>
            </a:endParaRPr>
          </a:p>
        </p:txBody>
      </p:sp>
      <p:sp>
        <p:nvSpPr>
          <p:cNvPr id="188" name="Google Shape;188;p19"/>
          <p:cNvSpPr txBox="1"/>
          <p:nvPr/>
        </p:nvSpPr>
        <p:spPr>
          <a:xfrm>
            <a:off x="2603250" y="199775"/>
            <a:ext cx="3937500" cy="63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a:ea typeface="Lato"/>
                <a:cs typeface="Lato"/>
                <a:sym typeface="Lato"/>
              </a:rPr>
              <a:t>Le Slider</a:t>
            </a:r>
            <a:endParaRPr sz="3000">
              <a:solidFill>
                <a:srgbClr val="FFFFFF"/>
              </a:solidFill>
              <a:latin typeface="Lato"/>
              <a:ea typeface="Lato"/>
              <a:cs typeface="Lato"/>
              <a:sym typeface="Lato"/>
            </a:endParaRPr>
          </a:p>
        </p:txBody>
      </p:sp>
      <p:pic>
        <p:nvPicPr>
          <p:cNvPr id="189" name="Google Shape;189;p19"/>
          <p:cNvPicPr preferRelativeResize="0"/>
          <p:nvPr/>
        </p:nvPicPr>
        <p:blipFill>
          <a:blip r:embed="rId3">
            <a:alphaModFix/>
          </a:blip>
          <a:stretch>
            <a:fillRect/>
          </a:stretch>
        </p:blipFill>
        <p:spPr>
          <a:xfrm>
            <a:off x="4101213" y="1987975"/>
            <a:ext cx="4902799" cy="2237035"/>
          </a:xfrm>
          <a:prstGeom prst="rect">
            <a:avLst/>
          </a:prstGeom>
          <a:noFill/>
          <a:ln>
            <a:noFill/>
          </a:ln>
        </p:spPr>
      </p:pic>
      <p:sp>
        <p:nvSpPr>
          <p:cNvPr id="190" name="Google Shape;190;p19"/>
          <p:cNvSpPr txBox="1"/>
          <p:nvPr/>
        </p:nvSpPr>
        <p:spPr>
          <a:xfrm>
            <a:off x="428613" y="2081488"/>
            <a:ext cx="3672600" cy="240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Le  diaporama  qui s’actualise toutes les 5 secondes est  constitué d’images et de texte qui expliquent le fonctionnement de l’application. </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Le visiteur dispose d’un bouton pause/play et  de chevrons permettant de revenir en </a:t>
            </a:r>
            <a:r>
              <a:rPr lang="en">
                <a:solidFill>
                  <a:schemeClr val="lt1"/>
                </a:solidFill>
                <a:latin typeface="Lato"/>
                <a:ea typeface="Lato"/>
                <a:cs typeface="Lato"/>
                <a:sym typeface="Lato"/>
              </a:rPr>
              <a:t>arrière</a:t>
            </a:r>
            <a:r>
              <a:rPr lang="en">
                <a:solidFill>
                  <a:schemeClr val="lt1"/>
                </a:solidFill>
                <a:latin typeface="Lato"/>
                <a:ea typeface="Lato"/>
                <a:cs typeface="Lato"/>
                <a:sym typeface="Lato"/>
              </a:rPr>
              <a:t> ou d’avancer au slide suivant.</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Les </a:t>
            </a:r>
            <a:r>
              <a:rPr lang="en">
                <a:solidFill>
                  <a:schemeClr val="lt1"/>
                </a:solidFill>
                <a:latin typeface="Lato"/>
                <a:ea typeface="Lato"/>
                <a:cs typeface="Lato"/>
                <a:sym typeface="Lato"/>
              </a:rPr>
              <a:t>flèches</a:t>
            </a:r>
            <a:r>
              <a:rPr lang="en">
                <a:solidFill>
                  <a:schemeClr val="lt1"/>
                </a:solidFill>
                <a:latin typeface="Lato"/>
                <a:ea typeface="Lato"/>
                <a:cs typeface="Lato"/>
                <a:sym typeface="Lato"/>
              </a:rPr>
              <a:t> du clavier permettent </a:t>
            </a:r>
            <a:r>
              <a:rPr lang="en">
                <a:solidFill>
                  <a:schemeClr val="lt1"/>
                </a:solidFill>
                <a:latin typeface="Lato"/>
                <a:ea typeface="Lato"/>
                <a:cs typeface="Lato"/>
                <a:sym typeface="Lato"/>
              </a:rPr>
              <a:t>également</a:t>
            </a:r>
            <a:r>
              <a:rPr lang="en">
                <a:solidFill>
                  <a:schemeClr val="lt1"/>
                </a:solidFill>
                <a:latin typeface="Lato"/>
                <a:ea typeface="Lato"/>
                <a:cs typeface="Lato"/>
                <a:sym typeface="Lato"/>
              </a:rPr>
              <a:t> de </a:t>
            </a:r>
            <a:r>
              <a:rPr lang="en">
                <a:solidFill>
                  <a:schemeClr val="lt1"/>
                </a:solidFill>
                <a:latin typeface="Lato"/>
                <a:ea typeface="Lato"/>
                <a:cs typeface="Lato"/>
                <a:sym typeface="Lato"/>
              </a:rPr>
              <a:t>contrôler</a:t>
            </a:r>
            <a:r>
              <a:rPr lang="en">
                <a:solidFill>
                  <a:schemeClr val="lt1"/>
                </a:solidFill>
                <a:latin typeface="Lato"/>
                <a:ea typeface="Lato"/>
                <a:cs typeface="Lato"/>
                <a:sym typeface="Lato"/>
              </a:rPr>
              <a:t> le slide.</a:t>
            </a:r>
            <a:endParaRPr>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0"/>
          <p:cNvSpPr txBox="1"/>
          <p:nvPr/>
        </p:nvSpPr>
        <p:spPr>
          <a:xfrm>
            <a:off x="5239513" y="29292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Julia</a:t>
            </a:r>
            <a:endParaRPr sz="1100">
              <a:solidFill>
                <a:schemeClr val="accent1"/>
              </a:solidFill>
              <a:latin typeface="Lato"/>
              <a:ea typeface="Lato"/>
              <a:cs typeface="Lato"/>
              <a:sym typeface="Lato"/>
            </a:endParaRPr>
          </a:p>
        </p:txBody>
      </p:sp>
      <p:sp>
        <p:nvSpPr>
          <p:cNvPr id="196" name="Google Shape;196;p20"/>
          <p:cNvSpPr txBox="1"/>
          <p:nvPr/>
        </p:nvSpPr>
        <p:spPr>
          <a:xfrm>
            <a:off x="3780675" y="83925"/>
            <a:ext cx="1206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ato"/>
              <a:ea typeface="Lato"/>
              <a:cs typeface="Lato"/>
              <a:sym typeface="Lato"/>
            </a:endParaRPr>
          </a:p>
        </p:txBody>
      </p:sp>
      <p:sp>
        <p:nvSpPr>
          <p:cNvPr id="197" name="Google Shape;197;p20"/>
          <p:cNvSpPr txBox="1"/>
          <p:nvPr/>
        </p:nvSpPr>
        <p:spPr>
          <a:xfrm>
            <a:off x="2603250" y="199775"/>
            <a:ext cx="3937500" cy="63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a:ea typeface="Lato"/>
                <a:cs typeface="Lato"/>
                <a:sym typeface="Lato"/>
              </a:rPr>
              <a:t>La Carte</a:t>
            </a:r>
            <a:endParaRPr sz="3000">
              <a:solidFill>
                <a:srgbClr val="FFFFFF"/>
              </a:solidFill>
              <a:latin typeface="Lato"/>
              <a:ea typeface="Lato"/>
              <a:cs typeface="Lato"/>
              <a:sym typeface="Lato"/>
            </a:endParaRPr>
          </a:p>
        </p:txBody>
      </p:sp>
      <p:sp>
        <p:nvSpPr>
          <p:cNvPr id="198" name="Google Shape;198;p20"/>
          <p:cNvSpPr txBox="1"/>
          <p:nvPr/>
        </p:nvSpPr>
        <p:spPr>
          <a:xfrm>
            <a:off x="102500" y="1177650"/>
            <a:ext cx="3300900" cy="3672600"/>
          </a:xfrm>
          <a:prstGeom prst="rect">
            <a:avLst/>
          </a:prstGeom>
          <a:noFill/>
          <a:ln>
            <a:noFill/>
          </a:ln>
        </p:spPr>
        <p:txBody>
          <a:bodyPr anchorCtr="0" anchor="t" bIns="91425" lIns="91425" spcFirstLastPara="1" rIns="91425" wrap="square" tIns="91425">
            <a:noAutofit/>
          </a:bodyPr>
          <a:lstStyle/>
          <a:p>
            <a:pPr indent="0" lvl="0" marL="0" rtl="0" algn="l">
              <a:spcBef>
                <a:spcPts val="920"/>
              </a:spcBef>
              <a:spcAft>
                <a:spcPts val="0"/>
              </a:spcAft>
              <a:buClr>
                <a:srgbClr val="000000"/>
              </a:buClr>
              <a:buSzPts val="1840"/>
              <a:buFont typeface="Arial"/>
              <a:buNone/>
            </a:pPr>
            <a:r>
              <a:rPr lang="en" sz="1500">
                <a:solidFill>
                  <a:schemeClr val="lt1"/>
                </a:solidFill>
                <a:latin typeface="Lato"/>
                <a:ea typeface="Lato"/>
                <a:cs typeface="Lato"/>
                <a:sym typeface="Lato"/>
              </a:rPr>
              <a:t>La carte est générée grâce à l’API de Google Maps.</a:t>
            </a:r>
            <a:endParaRPr sz="1500">
              <a:solidFill>
                <a:schemeClr val="lt1"/>
              </a:solidFill>
              <a:latin typeface="Lato"/>
              <a:ea typeface="Lato"/>
              <a:cs typeface="Lato"/>
              <a:sym typeface="Lato"/>
            </a:endParaRPr>
          </a:p>
          <a:p>
            <a:pPr indent="0" lvl="0" marL="0" rtl="0" algn="l">
              <a:spcBef>
                <a:spcPts val="920"/>
              </a:spcBef>
              <a:spcAft>
                <a:spcPts val="0"/>
              </a:spcAft>
              <a:buClr>
                <a:srgbClr val="000000"/>
              </a:buClr>
              <a:buSzPts val="1840"/>
              <a:buFont typeface="Arial"/>
              <a:buNone/>
            </a:pPr>
            <a:r>
              <a:rPr lang="en" sz="1500">
                <a:solidFill>
                  <a:schemeClr val="lt1"/>
                </a:solidFill>
                <a:latin typeface="Lato"/>
                <a:ea typeface="Lato"/>
                <a:cs typeface="Lato"/>
                <a:sym typeface="Lato"/>
              </a:rPr>
              <a:t>Les stations de vélos s’affichent en t</a:t>
            </a:r>
            <a:r>
              <a:rPr lang="en" sz="1500">
                <a:solidFill>
                  <a:schemeClr val="lt1"/>
                </a:solidFill>
                <a:latin typeface="Lato"/>
                <a:ea typeface="Lato"/>
                <a:cs typeface="Lato"/>
                <a:sym typeface="Lato"/>
              </a:rPr>
              <a:t>emps réel </a:t>
            </a:r>
            <a:r>
              <a:rPr lang="en" sz="1500">
                <a:solidFill>
                  <a:schemeClr val="lt1"/>
                </a:solidFill>
                <a:latin typeface="Lato"/>
                <a:ea typeface="Lato"/>
                <a:cs typeface="Lato"/>
                <a:sym typeface="Lato"/>
              </a:rPr>
              <a:t> </a:t>
            </a:r>
            <a:r>
              <a:rPr lang="en" sz="1500">
                <a:solidFill>
                  <a:schemeClr val="lt1"/>
                </a:solidFill>
                <a:latin typeface="Lato"/>
                <a:ea typeface="Lato"/>
                <a:cs typeface="Lato"/>
                <a:sym typeface="Lato"/>
              </a:rPr>
              <a:t>sous forme de marqueurs regroupés</a:t>
            </a:r>
            <a:r>
              <a:rPr lang="en" sz="1500">
                <a:solidFill>
                  <a:schemeClr val="lt1"/>
                </a:solidFill>
                <a:latin typeface="Lato"/>
                <a:ea typeface="Lato"/>
                <a:cs typeface="Lato"/>
                <a:sym typeface="Lato"/>
              </a:rPr>
              <a:t> ,lors du zoom la disponibilité et le  nombre de vélos  s’affiche sur un marqueur :</a:t>
            </a:r>
            <a:endParaRPr sz="1500">
              <a:solidFill>
                <a:schemeClr val="lt1"/>
              </a:solidFill>
              <a:latin typeface="Lato"/>
              <a:ea typeface="Lato"/>
              <a:cs typeface="Lato"/>
              <a:sym typeface="Lato"/>
            </a:endParaRPr>
          </a:p>
          <a:p>
            <a:pPr indent="0" lvl="0" marL="0" rtl="0" algn="l">
              <a:spcBef>
                <a:spcPts val="920"/>
              </a:spcBef>
              <a:spcAft>
                <a:spcPts val="0"/>
              </a:spcAft>
              <a:buClr>
                <a:srgbClr val="000000"/>
              </a:buClr>
              <a:buSzPts val="1840"/>
              <a:buFont typeface="Arial"/>
              <a:buNone/>
            </a:pPr>
            <a:r>
              <a:rPr lang="en" sz="1500">
                <a:solidFill>
                  <a:schemeClr val="lt1"/>
                </a:solidFill>
                <a:latin typeface="Lato"/>
                <a:ea typeface="Lato"/>
                <a:cs typeface="Lato"/>
                <a:sym typeface="Lato"/>
              </a:rPr>
              <a:t>Rouge s’il n’y as pas de vélo </a:t>
            </a:r>
            <a:endParaRPr sz="1500">
              <a:solidFill>
                <a:schemeClr val="lt1"/>
              </a:solidFill>
              <a:latin typeface="Lato"/>
              <a:ea typeface="Lato"/>
              <a:cs typeface="Lato"/>
              <a:sym typeface="Lato"/>
            </a:endParaRPr>
          </a:p>
          <a:p>
            <a:pPr indent="0" lvl="0" marL="0" rtl="0" algn="l">
              <a:spcBef>
                <a:spcPts val="920"/>
              </a:spcBef>
              <a:spcAft>
                <a:spcPts val="0"/>
              </a:spcAft>
              <a:buNone/>
            </a:pPr>
            <a:r>
              <a:rPr lang="en" sz="1500">
                <a:solidFill>
                  <a:schemeClr val="lt1"/>
                </a:solidFill>
                <a:latin typeface="Lato"/>
                <a:ea typeface="Lato"/>
                <a:cs typeface="Lato"/>
                <a:sym typeface="Lato"/>
              </a:rPr>
              <a:t>Jaune pour moins de 10 vélos</a:t>
            </a:r>
            <a:endParaRPr sz="1500">
              <a:solidFill>
                <a:schemeClr val="lt1"/>
              </a:solidFill>
              <a:latin typeface="Lato"/>
              <a:ea typeface="Lato"/>
              <a:cs typeface="Lato"/>
              <a:sym typeface="Lato"/>
            </a:endParaRPr>
          </a:p>
          <a:p>
            <a:pPr indent="0" lvl="0" marL="0" rtl="0" algn="l">
              <a:spcBef>
                <a:spcPts val="920"/>
              </a:spcBef>
              <a:spcAft>
                <a:spcPts val="0"/>
              </a:spcAft>
              <a:buClr>
                <a:srgbClr val="000000"/>
              </a:buClr>
              <a:buSzPts val="1840"/>
              <a:buFont typeface="Arial"/>
              <a:buNone/>
            </a:pPr>
            <a:r>
              <a:rPr lang="en" sz="1500">
                <a:solidFill>
                  <a:schemeClr val="lt1"/>
                </a:solidFill>
                <a:latin typeface="Lato"/>
                <a:ea typeface="Lato"/>
                <a:cs typeface="Lato"/>
                <a:sym typeface="Lato"/>
              </a:rPr>
              <a:t>Vert pour plus de 10 vélos</a:t>
            </a:r>
            <a:endParaRPr sz="1500">
              <a:solidFill>
                <a:schemeClr val="lt1"/>
              </a:solidFill>
              <a:latin typeface="Lato"/>
              <a:ea typeface="Lato"/>
              <a:cs typeface="Lato"/>
              <a:sym typeface="Lato"/>
            </a:endParaRPr>
          </a:p>
          <a:p>
            <a:pPr indent="0" lvl="0" marL="0" rtl="0" algn="l">
              <a:spcBef>
                <a:spcPts val="920"/>
              </a:spcBef>
              <a:spcAft>
                <a:spcPts val="0"/>
              </a:spcAft>
              <a:buClr>
                <a:srgbClr val="000000"/>
              </a:buClr>
              <a:buSzPts val="1840"/>
              <a:buFont typeface="Arial"/>
              <a:buNone/>
            </a:pPr>
            <a:r>
              <a:rPr lang="en" sz="1500">
                <a:solidFill>
                  <a:schemeClr val="lt1"/>
                </a:solidFill>
                <a:latin typeface="Lato"/>
                <a:ea typeface="Lato"/>
                <a:cs typeface="Lato"/>
                <a:sym typeface="Lato"/>
              </a:rPr>
              <a:t>Toutes ses données sont récupérées via l’API de JCDecaux.</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pic>
        <p:nvPicPr>
          <p:cNvPr id="199" name="Google Shape;199;p20"/>
          <p:cNvPicPr preferRelativeResize="0"/>
          <p:nvPr/>
        </p:nvPicPr>
        <p:blipFill>
          <a:blip r:embed="rId3">
            <a:alphaModFix/>
          </a:blip>
          <a:stretch>
            <a:fillRect/>
          </a:stretch>
        </p:blipFill>
        <p:spPr>
          <a:xfrm>
            <a:off x="3553500" y="1177650"/>
            <a:ext cx="5432300" cy="3057075"/>
          </a:xfrm>
          <a:prstGeom prst="rect">
            <a:avLst/>
          </a:prstGeom>
          <a:noFill/>
          <a:ln>
            <a:noFill/>
          </a:ln>
        </p:spPr>
      </p:pic>
      <p:pic>
        <p:nvPicPr>
          <p:cNvPr id="200" name="Google Shape;200;p20"/>
          <p:cNvPicPr preferRelativeResize="0"/>
          <p:nvPr/>
        </p:nvPicPr>
        <p:blipFill>
          <a:blip r:embed="rId4">
            <a:alphaModFix/>
          </a:blip>
          <a:stretch>
            <a:fillRect/>
          </a:stretch>
        </p:blipFill>
        <p:spPr>
          <a:xfrm>
            <a:off x="3553488" y="3006000"/>
            <a:ext cx="1304925" cy="1228725"/>
          </a:xfrm>
          <a:prstGeom prst="rect">
            <a:avLst/>
          </a:prstGeom>
          <a:noFill/>
          <a:ln cap="flat" cmpd="sng" w="9525">
            <a:solidFill>
              <a:srgbClr val="344968"/>
            </a:solidFill>
            <a:prstDash val="solid"/>
            <a:round/>
            <a:headEnd len="sm" w="sm" type="none"/>
            <a:tailEnd len="sm" w="sm" type="none"/>
          </a:ln>
        </p:spPr>
      </p:pic>
      <p:cxnSp>
        <p:nvCxnSpPr>
          <p:cNvPr id="201" name="Google Shape;201;p20"/>
          <p:cNvCxnSpPr/>
          <p:nvPr/>
        </p:nvCxnSpPr>
        <p:spPr>
          <a:xfrm>
            <a:off x="2448400" y="4029375"/>
            <a:ext cx="1424100" cy="117900"/>
          </a:xfrm>
          <a:prstGeom prst="straightConnector1">
            <a:avLst/>
          </a:prstGeom>
          <a:noFill/>
          <a:ln cap="flat" cmpd="sng" w="38100">
            <a:solidFill>
              <a:schemeClr val="lt2"/>
            </a:solidFill>
            <a:prstDash val="solid"/>
            <a:round/>
            <a:headEnd len="med" w="med" type="none"/>
            <a:tailEnd len="med" w="med" type="oval"/>
          </a:ln>
          <a:effectLst>
            <a:outerShdw blurRad="57150" rotWithShape="0" algn="bl" dir="5400000" dist="38100">
              <a:srgbClr val="000000">
                <a:alpha val="50000"/>
              </a:srgbClr>
            </a:outerShdw>
          </a:effectLst>
        </p:spPr>
      </p:cxnSp>
      <p:cxnSp>
        <p:nvCxnSpPr>
          <p:cNvPr id="202" name="Google Shape;202;p20"/>
          <p:cNvCxnSpPr/>
          <p:nvPr/>
        </p:nvCxnSpPr>
        <p:spPr>
          <a:xfrm>
            <a:off x="2498350" y="3397775"/>
            <a:ext cx="1548900" cy="112500"/>
          </a:xfrm>
          <a:prstGeom prst="straightConnector1">
            <a:avLst/>
          </a:prstGeom>
          <a:noFill/>
          <a:ln cap="flat" cmpd="sng" w="38100">
            <a:solidFill>
              <a:srgbClr val="EE293F"/>
            </a:solidFill>
            <a:prstDash val="solid"/>
            <a:round/>
            <a:headEnd len="med" w="med" type="none"/>
            <a:tailEnd len="med" w="med" type="oval"/>
          </a:ln>
          <a:effectLst>
            <a:outerShdw blurRad="57150" rotWithShape="0" algn="bl" dir="5400000" dist="38100">
              <a:srgbClr val="000000">
                <a:alpha val="50000"/>
              </a:srgbClr>
            </a:outerShdw>
          </a:effectLst>
        </p:spPr>
      </p:cxnSp>
      <p:cxnSp>
        <p:nvCxnSpPr>
          <p:cNvPr id="203" name="Google Shape;203;p20"/>
          <p:cNvCxnSpPr/>
          <p:nvPr/>
        </p:nvCxnSpPr>
        <p:spPr>
          <a:xfrm flipH="1" rot="10800000">
            <a:off x="2598300" y="3160275"/>
            <a:ext cx="1274100" cy="537300"/>
          </a:xfrm>
          <a:prstGeom prst="straightConnector1">
            <a:avLst/>
          </a:prstGeom>
          <a:noFill/>
          <a:ln cap="flat" cmpd="sng" w="38100">
            <a:solidFill>
              <a:schemeClr val="accent2"/>
            </a:solidFill>
            <a:prstDash val="solid"/>
            <a:round/>
            <a:headEnd len="med" w="med" type="none"/>
            <a:tailEnd len="med" w="med" type="oval"/>
          </a:ln>
          <a:effectLst>
            <a:outerShdw blurRad="114300" rotWithShape="0" algn="bl" dir="5400000" dist="19050">
              <a:srgbClr val="000000">
                <a:alpha val="50000"/>
              </a:srgbClr>
            </a:outerShdw>
          </a:effectLst>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23" presetSubtype="16">
                                  <p:stCondLst>
                                    <p:cond delay="0"/>
                                  </p:stCondLst>
                                  <p:childTnLst>
                                    <p:set>
                                      <p:cBhvr>
                                        <p:cTn dur="1" fill="hold">
                                          <p:stCondLst>
                                            <p:cond delay="0"/>
                                          </p:stCondLst>
                                        </p:cTn>
                                        <p:tgtEl>
                                          <p:spTgt spid="200"/>
                                        </p:tgtEl>
                                        <p:attrNameLst>
                                          <p:attrName>style.visibility</p:attrName>
                                        </p:attrNameLst>
                                      </p:cBhvr>
                                      <p:to>
                                        <p:strVal val="visible"/>
                                      </p:to>
                                    </p:set>
                                    <p:anim calcmode="lin" valueType="num">
                                      <p:cBhvr additive="base">
                                        <p:cTn dur="600"/>
                                        <p:tgtEl>
                                          <p:spTgt spid="200"/>
                                        </p:tgtEl>
                                        <p:attrNameLst>
                                          <p:attrName>ppt_w</p:attrName>
                                        </p:attrNameLst>
                                      </p:cBhvr>
                                      <p:tavLst>
                                        <p:tav fmla="" tm="0">
                                          <p:val>
                                            <p:strVal val="0"/>
                                          </p:val>
                                        </p:tav>
                                        <p:tav fmla="" tm="100000">
                                          <p:val>
                                            <p:strVal val="#ppt_w"/>
                                          </p:val>
                                        </p:tav>
                                      </p:tavLst>
                                    </p:anim>
                                    <p:anim calcmode="lin" valueType="num">
                                      <p:cBhvr additive="base">
                                        <p:cTn dur="600"/>
                                        <p:tgtEl>
                                          <p:spTgt spid="200"/>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21"/>
          <p:cNvSpPr txBox="1"/>
          <p:nvPr/>
        </p:nvSpPr>
        <p:spPr>
          <a:xfrm>
            <a:off x="5239513" y="29292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Julia</a:t>
            </a:r>
            <a:endParaRPr sz="1100">
              <a:solidFill>
                <a:schemeClr val="accent1"/>
              </a:solidFill>
              <a:latin typeface="Lato"/>
              <a:ea typeface="Lato"/>
              <a:cs typeface="Lato"/>
              <a:sym typeface="Lato"/>
            </a:endParaRPr>
          </a:p>
        </p:txBody>
      </p:sp>
      <p:sp>
        <p:nvSpPr>
          <p:cNvPr id="209" name="Google Shape;209;p21"/>
          <p:cNvSpPr txBox="1"/>
          <p:nvPr/>
        </p:nvSpPr>
        <p:spPr>
          <a:xfrm>
            <a:off x="3780675" y="83925"/>
            <a:ext cx="1206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ato"/>
              <a:ea typeface="Lato"/>
              <a:cs typeface="Lato"/>
              <a:sym typeface="Lato"/>
            </a:endParaRPr>
          </a:p>
        </p:txBody>
      </p:sp>
      <p:sp>
        <p:nvSpPr>
          <p:cNvPr id="210" name="Google Shape;210;p21"/>
          <p:cNvSpPr txBox="1"/>
          <p:nvPr/>
        </p:nvSpPr>
        <p:spPr>
          <a:xfrm>
            <a:off x="2603250" y="199775"/>
            <a:ext cx="3937500" cy="63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a:ea typeface="Lato"/>
                <a:cs typeface="Lato"/>
                <a:sym typeface="Lato"/>
              </a:rPr>
              <a:t>Résponsive</a:t>
            </a:r>
            <a:endParaRPr sz="3000">
              <a:solidFill>
                <a:srgbClr val="FFFFFF"/>
              </a:solidFill>
              <a:latin typeface="Lato"/>
              <a:ea typeface="Lato"/>
              <a:cs typeface="Lato"/>
              <a:sym typeface="Lato"/>
            </a:endParaRPr>
          </a:p>
        </p:txBody>
      </p:sp>
      <p:sp>
        <p:nvSpPr>
          <p:cNvPr id="211" name="Google Shape;211;p21"/>
          <p:cNvSpPr txBox="1"/>
          <p:nvPr/>
        </p:nvSpPr>
        <p:spPr>
          <a:xfrm>
            <a:off x="102600" y="1320000"/>
            <a:ext cx="6438300" cy="3206400"/>
          </a:xfrm>
          <a:prstGeom prst="rect">
            <a:avLst/>
          </a:prstGeom>
          <a:noFill/>
          <a:ln>
            <a:noFill/>
          </a:ln>
        </p:spPr>
        <p:txBody>
          <a:bodyPr anchorCtr="0" anchor="t" bIns="91425" lIns="91425" spcFirstLastPara="1" rIns="91425" wrap="square" tIns="91425">
            <a:noAutofit/>
          </a:bodyPr>
          <a:lstStyle/>
          <a:p>
            <a:pPr indent="0" lvl="0" marL="0" rtl="0" algn="l">
              <a:spcBef>
                <a:spcPts val="920"/>
              </a:spcBef>
              <a:spcAft>
                <a:spcPts val="0"/>
              </a:spcAft>
              <a:buNone/>
            </a:pPr>
            <a:r>
              <a:rPr lang="en" sz="3000">
                <a:solidFill>
                  <a:schemeClr val="lt1"/>
                </a:solidFill>
                <a:latin typeface="Lato"/>
                <a:ea typeface="Lato"/>
                <a:cs typeface="Lato"/>
                <a:sym typeface="Lato"/>
              </a:rPr>
              <a:t>Site web responsive s’adapte à toutes les tailles </a:t>
            </a:r>
            <a:r>
              <a:rPr lang="en" sz="3000">
                <a:solidFill>
                  <a:schemeClr val="lt1"/>
                </a:solidFill>
                <a:latin typeface="Lato"/>
                <a:ea typeface="Lato"/>
                <a:cs typeface="Lato"/>
                <a:sym typeface="Lato"/>
              </a:rPr>
              <a:t>d'écran :</a:t>
            </a:r>
            <a:endParaRPr sz="3000">
              <a:solidFill>
                <a:schemeClr val="lt1"/>
              </a:solidFill>
              <a:latin typeface="Lato"/>
              <a:ea typeface="Lato"/>
              <a:cs typeface="Lato"/>
              <a:sym typeface="Lato"/>
            </a:endParaRPr>
          </a:p>
          <a:p>
            <a:pPr indent="-419100" lvl="0" marL="457200" rtl="0" algn="l">
              <a:spcBef>
                <a:spcPts val="920"/>
              </a:spcBef>
              <a:spcAft>
                <a:spcPts val="0"/>
              </a:spcAft>
              <a:buClr>
                <a:schemeClr val="lt1"/>
              </a:buClr>
              <a:buSzPts val="3000"/>
              <a:buFont typeface="Lato"/>
              <a:buChar char="●"/>
            </a:pPr>
            <a:r>
              <a:rPr lang="en" sz="3000">
                <a:solidFill>
                  <a:schemeClr val="lt1"/>
                </a:solidFill>
                <a:latin typeface="Lato"/>
                <a:ea typeface="Lato"/>
                <a:cs typeface="Lato"/>
                <a:sym typeface="Lato"/>
              </a:rPr>
              <a:t>Mobile</a:t>
            </a:r>
            <a:endParaRPr sz="3000">
              <a:solidFill>
                <a:schemeClr val="lt1"/>
              </a:solidFill>
              <a:latin typeface="Lato"/>
              <a:ea typeface="Lato"/>
              <a:cs typeface="Lato"/>
              <a:sym typeface="Lato"/>
            </a:endParaRPr>
          </a:p>
          <a:p>
            <a:pPr indent="-419100" lvl="0" marL="457200" rtl="0" algn="l">
              <a:spcBef>
                <a:spcPts val="0"/>
              </a:spcBef>
              <a:spcAft>
                <a:spcPts val="0"/>
              </a:spcAft>
              <a:buClr>
                <a:schemeClr val="lt1"/>
              </a:buClr>
              <a:buSzPts val="3000"/>
              <a:buFont typeface="Lato"/>
              <a:buChar char="●"/>
            </a:pPr>
            <a:r>
              <a:rPr lang="en" sz="3000">
                <a:solidFill>
                  <a:schemeClr val="lt1"/>
                </a:solidFill>
                <a:latin typeface="Lato"/>
                <a:ea typeface="Lato"/>
                <a:cs typeface="Lato"/>
                <a:sym typeface="Lato"/>
              </a:rPr>
              <a:t>Tablette </a:t>
            </a:r>
            <a:endParaRPr sz="3000">
              <a:solidFill>
                <a:schemeClr val="lt1"/>
              </a:solidFill>
              <a:latin typeface="Lato"/>
              <a:ea typeface="Lato"/>
              <a:cs typeface="Lato"/>
              <a:sym typeface="Lato"/>
            </a:endParaRPr>
          </a:p>
          <a:p>
            <a:pPr indent="-419100" lvl="0" marL="457200" rtl="0" algn="l">
              <a:spcBef>
                <a:spcPts val="0"/>
              </a:spcBef>
              <a:spcAft>
                <a:spcPts val="0"/>
              </a:spcAft>
              <a:buClr>
                <a:schemeClr val="lt1"/>
              </a:buClr>
              <a:buSzPts val="3000"/>
              <a:buFont typeface="Lato"/>
              <a:buChar char="●"/>
            </a:pPr>
            <a:r>
              <a:rPr lang="en" sz="3000">
                <a:solidFill>
                  <a:schemeClr val="lt1"/>
                </a:solidFill>
                <a:latin typeface="Lato"/>
                <a:ea typeface="Lato"/>
                <a:cs typeface="Lato"/>
                <a:sym typeface="Lato"/>
              </a:rPr>
              <a:t>Desktop</a:t>
            </a:r>
            <a:endParaRPr sz="3000">
              <a:solidFill>
                <a:schemeClr val="lt1"/>
              </a:solidFill>
              <a:latin typeface="Lato"/>
              <a:ea typeface="Lato"/>
              <a:cs typeface="Lato"/>
              <a:sym typeface="Lato"/>
            </a:endParaRPr>
          </a:p>
          <a:p>
            <a:pPr indent="-419100" lvl="0" marL="457200" rtl="0" algn="l">
              <a:spcBef>
                <a:spcPts val="0"/>
              </a:spcBef>
              <a:spcAft>
                <a:spcPts val="0"/>
              </a:spcAft>
              <a:buClr>
                <a:schemeClr val="lt1"/>
              </a:buClr>
              <a:buSzPts val="3000"/>
              <a:buFont typeface="Lato"/>
              <a:buChar char="●"/>
            </a:pPr>
            <a:r>
              <a:rPr lang="en" sz="3000">
                <a:solidFill>
                  <a:schemeClr val="lt1"/>
                </a:solidFill>
                <a:latin typeface="Lato"/>
                <a:ea typeface="Lato"/>
                <a:cs typeface="Lato"/>
                <a:sym typeface="Lato"/>
              </a:rPr>
              <a:t>Télévision</a:t>
            </a:r>
            <a:endParaRPr sz="3000">
              <a:solidFill>
                <a:schemeClr val="lt1"/>
              </a:solidFill>
              <a:latin typeface="Lato"/>
              <a:ea typeface="Lato"/>
              <a:cs typeface="Lato"/>
              <a:sym typeface="Lato"/>
            </a:endParaRPr>
          </a:p>
          <a:p>
            <a:pPr indent="0" lvl="0" marL="0" rtl="0" algn="l">
              <a:spcBef>
                <a:spcPts val="920"/>
              </a:spcBef>
              <a:spcAft>
                <a:spcPts val="0"/>
              </a:spcAft>
              <a:buNone/>
            </a:pPr>
            <a:r>
              <a:t/>
            </a:r>
            <a:endParaRPr sz="1500">
              <a:solidFill>
                <a:schemeClr val="lt1"/>
              </a:solidFill>
              <a:latin typeface="Lato"/>
              <a:ea typeface="Lato"/>
              <a:cs typeface="Lato"/>
              <a:sym typeface="Lato"/>
            </a:endParaRPr>
          </a:p>
          <a:p>
            <a:pPr indent="0" lvl="0" marL="0" rtl="0" algn="l">
              <a:spcBef>
                <a:spcPts val="920"/>
              </a:spcBef>
              <a:spcAft>
                <a:spcPts val="0"/>
              </a:spcAft>
              <a:buNone/>
            </a:pPr>
            <a:r>
              <a:rPr lang="en" sz="1500">
                <a:solidFill>
                  <a:schemeClr val="lt1"/>
                </a:solidFill>
                <a:latin typeface="Lato"/>
                <a:ea typeface="Lato"/>
                <a:cs typeface="Lato"/>
                <a:sym typeface="Lato"/>
              </a:rPr>
              <a:t>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pic>
        <p:nvPicPr>
          <p:cNvPr id="212" name="Google Shape;212;p21"/>
          <p:cNvPicPr preferRelativeResize="0"/>
          <p:nvPr/>
        </p:nvPicPr>
        <p:blipFill>
          <a:blip r:embed="rId3">
            <a:alphaModFix/>
          </a:blip>
          <a:stretch>
            <a:fillRect/>
          </a:stretch>
        </p:blipFill>
        <p:spPr>
          <a:xfrm>
            <a:off x="6870614" y="0"/>
            <a:ext cx="1402772" cy="51434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22"/>
          <p:cNvSpPr txBox="1"/>
          <p:nvPr/>
        </p:nvSpPr>
        <p:spPr>
          <a:xfrm>
            <a:off x="5239513" y="29292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Julia</a:t>
            </a:r>
            <a:endParaRPr sz="1100">
              <a:solidFill>
                <a:schemeClr val="accent1"/>
              </a:solidFill>
              <a:latin typeface="Lato"/>
              <a:ea typeface="Lato"/>
              <a:cs typeface="Lato"/>
              <a:sym typeface="Lato"/>
            </a:endParaRPr>
          </a:p>
        </p:txBody>
      </p:sp>
      <p:sp>
        <p:nvSpPr>
          <p:cNvPr id="218" name="Google Shape;218;p22"/>
          <p:cNvSpPr txBox="1"/>
          <p:nvPr/>
        </p:nvSpPr>
        <p:spPr>
          <a:xfrm>
            <a:off x="3780675" y="83925"/>
            <a:ext cx="1206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ato"/>
              <a:ea typeface="Lato"/>
              <a:cs typeface="Lato"/>
              <a:sym typeface="Lato"/>
            </a:endParaRPr>
          </a:p>
        </p:txBody>
      </p:sp>
      <p:sp>
        <p:nvSpPr>
          <p:cNvPr id="219" name="Google Shape;219;p22"/>
          <p:cNvSpPr txBox="1"/>
          <p:nvPr/>
        </p:nvSpPr>
        <p:spPr>
          <a:xfrm>
            <a:off x="2348900" y="2252700"/>
            <a:ext cx="4379400" cy="63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a:ea typeface="Lato"/>
                <a:cs typeface="Lato"/>
                <a:sym typeface="Lato"/>
              </a:rPr>
              <a:t>-Démonstration du site- </a:t>
            </a:r>
            <a:endParaRPr sz="30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3"/>
          <p:cNvSpPr txBox="1"/>
          <p:nvPr/>
        </p:nvSpPr>
        <p:spPr>
          <a:xfrm>
            <a:off x="5239513" y="2929200"/>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1"/>
                </a:solidFill>
                <a:latin typeface="Lato"/>
                <a:ea typeface="Lato"/>
                <a:cs typeface="Lato"/>
                <a:sym typeface="Lato"/>
              </a:rPr>
              <a:t>Julia</a:t>
            </a:r>
            <a:endParaRPr sz="1100">
              <a:solidFill>
                <a:schemeClr val="accent1"/>
              </a:solidFill>
              <a:latin typeface="Lato"/>
              <a:ea typeface="Lato"/>
              <a:cs typeface="Lato"/>
              <a:sym typeface="Lato"/>
            </a:endParaRPr>
          </a:p>
        </p:txBody>
      </p:sp>
      <p:sp>
        <p:nvSpPr>
          <p:cNvPr id="225" name="Google Shape;225;p23"/>
          <p:cNvSpPr txBox="1"/>
          <p:nvPr/>
        </p:nvSpPr>
        <p:spPr>
          <a:xfrm>
            <a:off x="3780675" y="83925"/>
            <a:ext cx="1206900" cy="8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lt1"/>
              </a:solidFill>
              <a:latin typeface="Lato"/>
              <a:ea typeface="Lato"/>
              <a:cs typeface="Lato"/>
              <a:sym typeface="Lato"/>
            </a:endParaRPr>
          </a:p>
        </p:txBody>
      </p:sp>
      <p:sp>
        <p:nvSpPr>
          <p:cNvPr id="226" name="Google Shape;226;p23"/>
          <p:cNvSpPr txBox="1"/>
          <p:nvPr/>
        </p:nvSpPr>
        <p:spPr>
          <a:xfrm>
            <a:off x="2603250" y="199775"/>
            <a:ext cx="3937500" cy="638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Lato"/>
                <a:ea typeface="Lato"/>
                <a:cs typeface="Lato"/>
                <a:sym typeface="Lato"/>
              </a:rPr>
              <a:t>Normes du Web</a:t>
            </a:r>
            <a:endParaRPr sz="3000">
              <a:solidFill>
                <a:srgbClr val="FFFFFF"/>
              </a:solidFill>
              <a:latin typeface="Lato"/>
              <a:ea typeface="Lato"/>
              <a:cs typeface="Lato"/>
              <a:sym typeface="Lato"/>
            </a:endParaRPr>
          </a:p>
        </p:txBody>
      </p:sp>
      <p:sp>
        <p:nvSpPr>
          <p:cNvPr id="227" name="Google Shape;227;p23"/>
          <p:cNvSpPr txBox="1"/>
          <p:nvPr/>
        </p:nvSpPr>
        <p:spPr>
          <a:xfrm>
            <a:off x="576000" y="889725"/>
            <a:ext cx="8414700" cy="534600"/>
          </a:xfrm>
          <a:prstGeom prst="rect">
            <a:avLst/>
          </a:prstGeom>
          <a:noFill/>
          <a:ln>
            <a:noFill/>
          </a:ln>
        </p:spPr>
        <p:txBody>
          <a:bodyPr anchorCtr="0" anchor="t" bIns="91425" lIns="91425" spcFirstLastPara="1" rIns="91425" wrap="square" tIns="91425">
            <a:noAutofit/>
          </a:bodyPr>
          <a:lstStyle/>
          <a:p>
            <a:pPr indent="0" lvl="0" marL="457200" rtl="0" algn="ctr">
              <a:spcBef>
                <a:spcPts val="920"/>
              </a:spcBef>
              <a:spcAft>
                <a:spcPts val="0"/>
              </a:spcAft>
              <a:buNone/>
            </a:pPr>
            <a:r>
              <a:rPr lang="en" sz="1700">
                <a:solidFill>
                  <a:schemeClr val="lt1"/>
                </a:solidFill>
                <a:latin typeface="Lato"/>
                <a:ea typeface="Lato"/>
                <a:cs typeface="Lato"/>
                <a:sym typeface="Lato"/>
              </a:rPr>
              <a:t>Validation W3C HTML et CSS | Validation WCAG (AAA) | HTTPS | PAGE INSIGHT</a:t>
            </a:r>
            <a:endParaRPr sz="1700">
              <a:solidFill>
                <a:schemeClr val="lt1"/>
              </a:solidFill>
              <a:latin typeface="Lato"/>
              <a:ea typeface="Lato"/>
              <a:cs typeface="Lato"/>
              <a:sym typeface="Lato"/>
            </a:endParaRPr>
          </a:p>
          <a:p>
            <a:pPr indent="0" lvl="0" marL="0" rtl="0" algn="l">
              <a:spcBef>
                <a:spcPts val="920"/>
              </a:spcBef>
              <a:spcAft>
                <a:spcPts val="0"/>
              </a:spcAft>
              <a:buNone/>
            </a:pPr>
            <a:r>
              <a:t/>
            </a:r>
            <a:endParaRPr sz="1500">
              <a:solidFill>
                <a:schemeClr val="lt1"/>
              </a:solidFill>
              <a:latin typeface="Lato"/>
              <a:ea typeface="Lato"/>
              <a:cs typeface="Lato"/>
              <a:sym typeface="Lato"/>
            </a:endParaRPr>
          </a:p>
          <a:p>
            <a:pPr indent="0" lvl="0" marL="0" rtl="0" algn="l">
              <a:spcBef>
                <a:spcPts val="920"/>
              </a:spcBef>
              <a:spcAft>
                <a:spcPts val="0"/>
              </a:spcAft>
              <a:buNone/>
            </a:pPr>
            <a:r>
              <a:rPr lang="en" sz="1500">
                <a:solidFill>
                  <a:schemeClr val="lt1"/>
                </a:solidFill>
                <a:latin typeface="Lato"/>
                <a:ea typeface="Lato"/>
                <a:cs typeface="Lato"/>
                <a:sym typeface="Lato"/>
              </a:rPr>
              <a:t> </a:t>
            </a:r>
            <a:endParaRPr sz="1500">
              <a:solidFill>
                <a:schemeClr val="lt1"/>
              </a:solidFill>
              <a:latin typeface="Lato"/>
              <a:ea typeface="Lato"/>
              <a:cs typeface="Lato"/>
              <a:sym typeface="Lato"/>
            </a:endParaRPr>
          </a:p>
          <a:p>
            <a:pPr indent="0" lvl="0" marL="0" rtl="0" algn="l">
              <a:spcBef>
                <a:spcPts val="0"/>
              </a:spcBef>
              <a:spcAft>
                <a:spcPts val="0"/>
              </a:spcAft>
              <a:buNone/>
            </a:pPr>
            <a:r>
              <a:t/>
            </a:r>
            <a:endParaRPr sz="1500">
              <a:solidFill>
                <a:schemeClr val="lt1"/>
              </a:solidFill>
              <a:latin typeface="Lato"/>
              <a:ea typeface="Lato"/>
              <a:cs typeface="Lato"/>
              <a:sym typeface="Lato"/>
            </a:endParaRPr>
          </a:p>
        </p:txBody>
      </p:sp>
      <p:pic>
        <p:nvPicPr>
          <p:cNvPr id="228" name="Google Shape;228;p23"/>
          <p:cNvPicPr preferRelativeResize="0"/>
          <p:nvPr/>
        </p:nvPicPr>
        <p:blipFill>
          <a:blip r:embed="rId3">
            <a:alphaModFix/>
          </a:blip>
          <a:stretch>
            <a:fillRect/>
          </a:stretch>
        </p:blipFill>
        <p:spPr>
          <a:xfrm>
            <a:off x="4713975" y="4003088"/>
            <a:ext cx="4276725" cy="495300"/>
          </a:xfrm>
          <a:prstGeom prst="rect">
            <a:avLst/>
          </a:prstGeom>
          <a:noFill/>
          <a:ln>
            <a:noFill/>
          </a:ln>
        </p:spPr>
      </p:pic>
      <p:pic>
        <p:nvPicPr>
          <p:cNvPr id="229" name="Google Shape;229;p23"/>
          <p:cNvPicPr preferRelativeResize="0"/>
          <p:nvPr/>
        </p:nvPicPr>
        <p:blipFill>
          <a:blip r:embed="rId4">
            <a:alphaModFix/>
          </a:blip>
          <a:stretch>
            <a:fillRect/>
          </a:stretch>
        </p:blipFill>
        <p:spPr>
          <a:xfrm>
            <a:off x="262125" y="3760200"/>
            <a:ext cx="4105275" cy="981075"/>
          </a:xfrm>
          <a:prstGeom prst="rect">
            <a:avLst/>
          </a:prstGeom>
          <a:noFill/>
          <a:ln>
            <a:noFill/>
          </a:ln>
        </p:spPr>
      </p:pic>
      <p:pic>
        <p:nvPicPr>
          <p:cNvPr id="230" name="Google Shape;230;p23"/>
          <p:cNvPicPr preferRelativeResize="0"/>
          <p:nvPr/>
        </p:nvPicPr>
        <p:blipFill>
          <a:blip r:embed="rId5">
            <a:alphaModFix/>
          </a:blip>
          <a:stretch>
            <a:fillRect/>
          </a:stretch>
        </p:blipFill>
        <p:spPr>
          <a:xfrm>
            <a:off x="908400" y="2015550"/>
            <a:ext cx="2554872" cy="1609425"/>
          </a:xfrm>
          <a:prstGeom prst="rect">
            <a:avLst/>
          </a:prstGeom>
          <a:noFill/>
          <a:ln>
            <a:noFill/>
          </a:ln>
        </p:spPr>
      </p:pic>
      <p:pic>
        <p:nvPicPr>
          <p:cNvPr id="231" name="Google Shape;231;p23"/>
          <p:cNvPicPr preferRelativeResize="0"/>
          <p:nvPr/>
        </p:nvPicPr>
        <p:blipFill>
          <a:blip r:embed="rId6">
            <a:alphaModFix/>
          </a:blip>
          <a:stretch>
            <a:fillRect/>
          </a:stretch>
        </p:blipFill>
        <p:spPr>
          <a:xfrm>
            <a:off x="1662125" y="1520250"/>
            <a:ext cx="1047438" cy="495300"/>
          </a:xfrm>
          <a:prstGeom prst="rect">
            <a:avLst/>
          </a:prstGeom>
          <a:noFill/>
          <a:ln>
            <a:noFill/>
          </a:ln>
        </p:spPr>
      </p:pic>
      <p:pic>
        <p:nvPicPr>
          <p:cNvPr id="232" name="Google Shape;232;p23"/>
          <p:cNvPicPr preferRelativeResize="0"/>
          <p:nvPr/>
        </p:nvPicPr>
        <p:blipFill>
          <a:blip r:embed="rId7">
            <a:alphaModFix/>
          </a:blip>
          <a:stretch>
            <a:fillRect/>
          </a:stretch>
        </p:blipFill>
        <p:spPr>
          <a:xfrm>
            <a:off x="3545062" y="2015550"/>
            <a:ext cx="2476565" cy="1609425"/>
          </a:xfrm>
          <a:prstGeom prst="rect">
            <a:avLst/>
          </a:prstGeom>
          <a:noFill/>
          <a:ln>
            <a:noFill/>
          </a:ln>
        </p:spPr>
      </p:pic>
      <p:pic>
        <p:nvPicPr>
          <p:cNvPr id="233" name="Google Shape;233;p23"/>
          <p:cNvPicPr preferRelativeResize="0"/>
          <p:nvPr/>
        </p:nvPicPr>
        <p:blipFill>
          <a:blip r:embed="rId8">
            <a:alphaModFix/>
          </a:blip>
          <a:stretch>
            <a:fillRect/>
          </a:stretch>
        </p:blipFill>
        <p:spPr>
          <a:xfrm>
            <a:off x="4168990" y="1653600"/>
            <a:ext cx="1228725" cy="381000"/>
          </a:xfrm>
          <a:prstGeom prst="rect">
            <a:avLst/>
          </a:prstGeom>
          <a:noFill/>
          <a:ln>
            <a:noFill/>
          </a:ln>
        </p:spPr>
      </p:pic>
      <p:pic>
        <p:nvPicPr>
          <p:cNvPr id="234" name="Google Shape;234;p23"/>
          <p:cNvPicPr preferRelativeResize="0"/>
          <p:nvPr/>
        </p:nvPicPr>
        <p:blipFill>
          <a:blip r:embed="rId9">
            <a:alphaModFix/>
          </a:blip>
          <a:stretch>
            <a:fillRect/>
          </a:stretch>
        </p:blipFill>
        <p:spPr>
          <a:xfrm>
            <a:off x="6384424" y="2858857"/>
            <a:ext cx="2156012" cy="495300"/>
          </a:xfrm>
          <a:prstGeom prst="rect">
            <a:avLst/>
          </a:prstGeom>
          <a:noFill/>
          <a:ln>
            <a:noFill/>
          </a:ln>
        </p:spPr>
      </p:pic>
      <p:sp>
        <p:nvSpPr>
          <p:cNvPr id="235" name="Google Shape;235;p23"/>
          <p:cNvSpPr txBox="1"/>
          <p:nvPr/>
        </p:nvSpPr>
        <p:spPr>
          <a:xfrm>
            <a:off x="6384375" y="2015550"/>
            <a:ext cx="2156100" cy="54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latin typeface="Lato"/>
                <a:ea typeface="Lato"/>
                <a:cs typeface="Lato"/>
                <a:sym typeface="Lato"/>
              </a:rPr>
              <a:t>Redirection automatique</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En HTTPS</a:t>
            </a:r>
            <a:endParaRPr>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